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fairDisplay-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One of the best practices when developing a Canvas course is to utilize modules to organize the learning for your students.  Why are Modules so great? So many reasons!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2"/>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2cd4dfc199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cd4dfc199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learn more, explore the Canvas guides at guides.canvaslms.com.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2cd4dfc19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d4dfc19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popular structure to modules is to name the module after a specific topic or unit.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Items within the module can be broken down further into subtopics or sub-lessons through the use of text headers within the module.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 the use of indenting, the users can see an outline view of the learning resources.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set up works regardless of the intended flow of the learning activities.  It works for items that should be progressively moved through in a linear fashion, or for items that are open to access anytime.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refer back to resources within this module when they are looking for info about a particular topic.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2cd4dfc199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cd4dfc199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popular structure to modules is to name the module after a specific topic or unit.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Items within the module can be broken down further into subtopics or sub-lessons through the use of text headers within the module.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 the use of indenting, the users can see an outline view of the learning resources.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set up works regardless of the intended flow of the learning activities.  It works for items that should be progressively moved through in a linear fashion, or for items that are open to access anytime.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refer back to resources within this module when they are looking for info about a particular topic.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2cd4dfc199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cd4dfc199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Organizing your Modules by specific learning standard is a good structure for classes that refer to the standards often or those classes that have specific standards directly tied to each of their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similar to organizing modules by unit or topic, just a slight shift in the naming convention.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Modules by Standard work regardless of the intended flow of the learning activities, whether that is linear or open access.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2cd4dfc199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d4dfc199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Organizing your Modules by specific learning standard is a good structure for classes that refer to the standards often or those classes that have specific standards directly tied to each of their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similar to organizing modules by unit or topic, just a slight shift in the naming convention.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Modules by Standard work regardless of the intended flow of the learning activities, whether that is linear or open access.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2cd4dfc199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cd4dfc199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They’re great because Modules allows teachers to organize and manage the content in a way that makes sense for their class.  This includes when and how the students access the materials.</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None/>
            </a:pPr>
            <a:r>
              <a:rPr lang="en">
                <a:solidFill>
                  <a:schemeClr val="dk2"/>
                </a:solidFill>
              </a:rPr>
              <a:t>They’re great for students because they only have to go to one area of Canvas to see all their learning materials.  Since nearly every feature of Canvas, from Content Pages to Quizzes, can be incorporated into in a module, this means fewer clicks (and fewer distractions) to get to the learning materials. </a:t>
            </a:r>
            <a:endParaRPr>
              <a:solidFill>
                <a:schemeClr val="dk2"/>
              </a:solidFill>
            </a:endParaRPr>
          </a:p>
          <a:p>
            <a:pPr indent="0" lvl="0" marL="0" rtl="0" algn="l">
              <a:spcBef>
                <a:spcPts val="0"/>
              </a:spcBef>
              <a:spcAft>
                <a:spcPts val="0"/>
              </a:spcAft>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2cd0176a2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cd0176a2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 How to best organize your modules is up to the individual teacher, based on the needs of the class.  Consider the following: </a:t>
            </a:r>
            <a:endParaRPr/>
          </a:p>
          <a:p>
            <a:pPr indent="-298450" lvl="0" marL="457200" rtl="0" algn="l">
              <a:spcBef>
                <a:spcPts val="0"/>
              </a:spcBef>
              <a:spcAft>
                <a:spcPts val="0"/>
              </a:spcAft>
              <a:buSzPts val="1100"/>
              <a:buAutoNum type="alphaLcPeriod"/>
            </a:pPr>
            <a:r>
              <a:rPr lang="en"/>
              <a:t>How do you currently chunk the content? By unit or topic, by standard, by weeks at a time? </a:t>
            </a:r>
            <a:endParaRPr/>
          </a:p>
          <a:p>
            <a:pPr indent="-298450" lvl="0" marL="457200" rtl="0" algn="l">
              <a:spcBef>
                <a:spcPts val="0"/>
              </a:spcBef>
              <a:spcAft>
                <a:spcPts val="0"/>
              </a:spcAft>
              <a:buSzPts val="1100"/>
              <a:buAutoNum type="alphaLcPeriod"/>
            </a:pPr>
            <a:r>
              <a:rPr lang="en"/>
              <a:t>How linear is the progression of the learning?  Can students dive to any resource at any point or is there a preferred order to the learning activities?  </a:t>
            </a:r>
            <a:endParaRPr/>
          </a:p>
          <a:p>
            <a:pPr indent="-298450" lvl="0" marL="457200" rtl="0" algn="l">
              <a:spcBef>
                <a:spcPts val="0"/>
              </a:spcBef>
              <a:spcAft>
                <a:spcPts val="0"/>
              </a:spcAft>
              <a:buSzPts val="1100"/>
              <a:buAutoNum type="alphaLcPeriod"/>
            </a:pPr>
            <a:r>
              <a:rPr lang="en"/>
              <a:t>Is there anything that would be considered a </a:t>
            </a:r>
            <a:r>
              <a:rPr lang="en"/>
              <a:t>prerequisite</a:t>
            </a:r>
            <a:r>
              <a:rPr lang="en"/>
              <a:t> before building on that knowledge with new content? </a:t>
            </a:r>
            <a:endParaRPr/>
          </a:p>
          <a:p>
            <a:pPr indent="-298450" lvl="0" marL="457200" rtl="0" algn="l">
              <a:spcBef>
                <a:spcPts val="0"/>
              </a:spcBef>
              <a:spcAft>
                <a:spcPts val="0"/>
              </a:spcAft>
              <a:buSzPts val="1100"/>
              <a:buAutoNum type="alphaLcPeriod"/>
            </a:pPr>
            <a:r>
              <a:rPr lang="en"/>
              <a:t>As you name items within your module, use the same terms and phrases that you use in class with your students. </a:t>
            </a:r>
            <a:endParaRPr/>
          </a:p>
          <a:p>
            <a:pPr indent="-298450" lvl="0" marL="457200" rtl="0" algn="l">
              <a:spcBef>
                <a:spcPts val="0"/>
              </a:spcBef>
              <a:spcAft>
                <a:spcPts val="0"/>
              </a:spcAft>
              <a:buClr>
                <a:schemeClr val="dk2"/>
              </a:buClr>
              <a:buSzPts val="1100"/>
              <a:buAutoNum type="alphaLcPeriod"/>
            </a:pPr>
            <a:r>
              <a:rPr lang="en">
                <a:solidFill>
                  <a:schemeClr val="dk2"/>
                </a:solidFill>
              </a:rPr>
              <a:t>As always, consider the audience and the age-appropriateness of the organization. </a:t>
            </a:r>
            <a:endParaRPr>
              <a:solidFill>
                <a:schemeClr val="dk2"/>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presentation will share a few popular options for module structure.  Keep these considerations in mind about your own course so you can organize your Modules to best meet your needs.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2cd4dfc199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d4dfc199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popular structure to modules is to name the module after a specific topic or unit.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Items within the module can be broken down further into subtopics or sub-lessons through the use of text headers within the module.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Indenting is helpful so the users can see an outline view of the learning resources.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teacher can control the release of items within the module by leaving items unpublished until they are ready for student access.  For example, in Unit 1, the key of the notes is shown in the module as unpublished, so the teacher has access but the students do not.  If the key is published, students would be able to view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use of modules by unit or topic works well regardless of the intended flow of the learning activities.  It works for items that should be progressively moved through in a linear fashion, or for items that are open to access anytime.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refer back to resources within this module when they are looking for info about a particular topic.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2cd4dfc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d4dfc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Organizing your Modules by specific learning standard is a good structure for classes that refer to the standards often or those classes that have specific standards directly tied to each of their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similar to</a:t>
            </a:r>
            <a:r>
              <a:rPr lang="en"/>
              <a:t> organizing modules by unit or topic, just a slight shift in the naming convention.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Modules by Standard work regardless of the intended flow of the learning activities, whether that is linear or open access.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2cd0176a2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d0176a2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Modules can also be structured chronologically, by a time period, such as a week.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Items within the module follow an ordered progression.  This structure works well if the students are interacting with the content regularly, such as turning in daily or weekly assignments.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2cd4dfc199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cd4dfc199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that modules and even items within the module can be ordered and re-ordered so that the most recent activity is shown at the top.  This eliminates users from scrolling through a bunch of information to find what they are looking for.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2cd4dfc199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cd4dfc199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Regardless of your chosen organization, Modules can have items within it that are “required” of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Requirements are noted in gray beneath the name of the Module item, shown here as View, Submit, Mark Done, Contribute, or Score at Least a certain score.  </a:t>
            </a:r>
            <a:endParaRPr/>
          </a:p>
          <a:p>
            <a:pPr indent="0" lvl="0" marL="0" rtl="0" algn="l">
              <a:spcBef>
                <a:spcPts val="0"/>
              </a:spcBef>
              <a:spcAft>
                <a:spcPts val="0"/>
              </a:spcAft>
              <a:buNone/>
            </a:pPr>
            <a:r>
              <a:t/>
            </a:r>
            <a:endParaRPr/>
          </a:p>
          <a:p>
            <a:pPr indent="0" lvl="0" marL="0" rtl="0" algn="l">
              <a:spcBef>
                <a:spcPts val="0"/>
              </a:spcBef>
              <a:spcAft>
                <a:spcPts val="0"/>
              </a:spcAft>
              <a:buClr>
                <a:schemeClr val="dk2"/>
              </a:buClr>
              <a:buSzPts val="1100"/>
              <a:buFont typeface="Arial"/>
              <a:buNone/>
            </a:pPr>
            <a:r>
              <a:rPr lang="en"/>
              <a:t>Prerequisites can be set up for every module except the first module.  Here, unit 2 has a prerequisite of completion of unit 1.  That means students must have completed all the requirements in Module 1 before they would be able to view the content of module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best practice is to build the entire module and then set requirements within the module settings.  Specific requirements can be set for any or all items, in a particular order or with no particular order..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Linear requirements are not recommended for modules in which you want to students to be able to openly access any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2cd4dfc199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d4dfc199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classrooms in which the students are still developing in reading skills, one recommendation is to include images on the homepage that link them directly to an item within a module.  By clicking the image, the content will open with the next and previous arrows to navigate through the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guides.canvaslm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ocps.instructuremedia.com/embed/b330bcaf-32c0-43f2-b0da-ef75dcee17e8" TargetMode="External"/><Relationship Id="rId4" Type="http://schemas.openxmlformats.org/officeDocument/2006/relationships/hyperlink" Target="https://ocps.instructuremedia.com/embed/b330bcaf-32c0-43f2-b0da-ef75dcee17e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MAD ABOUT MODULES</a:t>
            </a:r>
            <a:endParaRPr/>
          </a:p>
        </p:txBody>
      </p:sp>
      <p:sp>
        <p:nvSpPr>
          <p:cNvPr id="59" name="Google Shape;59;p13"/>
          <p:cNvSpPr txBox="1"/>
          <p:nvPr>
            <p:ph idx="1" type="subTitle"/>
          </p:nvPr>
        </p:nvSpPr>
        <p:spPr>
          <a:xfrm>
            <a:off x="344250" y="3550650"/>
            <a:ext cx="4910100" cy="91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ORGANIZING MODULES TO FIT YOUR COURSE NEEDS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 learn more, check out </a:t>
            </a:r>
            <a:r>
              <a:rPr lang="en" u="sng">
                <a:solidFill>
                  <a:schemeClr val="hlink"/>
                </a:solidFill>
                <a:hlinkClick r:id="rId3"/>
              </a:rPr>
              <a:t>guides.canvaslms.com</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Modules by </a:t>
            </a:r>
            <a:endParaRPr sz="3000"/>
          </a:p>
          <a:p>
            <a:pPr indent="0" lvl="0" marL="0" rtl="0" algn="l">
              <a:spcBef>
                <a:spcPts val="0"/>
              </a:spcBef>
              <a:spcAft>
                <a:spcPts val="0"/>
              </a:spcAft>
              <a:buNone/>
            </a:pPr>
            <a:r>
              <a:rPr lang="en" sz="3000"/>
              <a:t>Unit or Topic</a:t>
            </a:r>
            <a:endParaRPr sz="3000"/>
          </a:p>
        </p:txBody>
      </p:sp>
      <p:sp>
        <p:nvSpPr>
          <p:cNvPr id="130" name="Google Shape;130;p23"/>
          <p:cNvSpPr txBox="1"/>
          <p:nvPr>
            <p:ph idx="1" type="body"/>
          </p:nvPr>
        </p:nvSpPr>
        <p:spPr>
          <a:xfrm>
            <a:off x="311700" y="1376175"/>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into topics </a:t>
            </a:r>
            <a:endParaRPr sz="1800"/>
          </a:p>
          <a:p>
            <a:pPr indent="-342900" lvl="0" marL="457200" rtl="0" algn="l">
              <a:spcBef>
                <a:spcPts val="0"/>
              </a:spcBef>
              <a:spcAft>
                <a:spcPts val="0"/>
              </a:spcAft>
              <a:buSzPts val="1800"/>
              <a:buChar char="●"/>
            </a:pPr>
            <a:r>
              <a:rPr lang="en" sz="1800"/>
              <a:t>Linear progression of learning </a:t>
            </a:r>
            <a:endParaRPr sz="1800"/>
          </a:p>
          <a:p>
            <a:pPr indent="-342900" lvl="0" marL="457200" rtl="0" algn="l">
              <a:spcBef>
                <a:spcPts val="0"/>
              </a:spcBef>
              <a:spcAft>
                <a:spcPts val="0"/>
              </a:spcAft>
              <a:buSzPts val="1800"/>
              <a:buChar char="●"/>
            </a:pPr>
            <a:r>
              <a:rPr lang="en" sz="1800"/>
              <a:t>Open access to resources</a:t>
            </a:r>
            <a:endParaRPr sz="1800"/>
          </a:p>
        </p:txBody>
      </p:sp>
      <p:pic>
        <p:nvPicPr>
          <p:cNvPr id="131" name="Google Shape;131;p23"/>
          <p:cNvPicPr preferRelativeResize="0"/>
          <p:nvPr/>
        </p:nvPicPr>
        <p:blipFill>
          <a:blip r:embed="rId3">
            <a:alphaModFix/>
          </a:blip>
          <a:stretch>
            <a:fillRect/>
          </a:stretch>
        </p:blipFill>
        <p:spPr>
          <a:xfrm>
            <a:off x="3189000" y="631800"/>
            <a:ext cx="5908500" cy="353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Modules by </a:t>
            </a:r>
            <a:endParaRPr sz="3000"/>
          </a:p>
          <a:p>
            <a:pPr indent="0" lvl="0" marL="0" rtl="0" algn="l">
              <a:spcBef>
                <a:spcPts val="0"/>
              </a:spcBef>
              <a:spcAft>
                <a:spcPts val="0"/>
              </a:spcAft>
              <a:buNone/>
            </a:pPr>
            <a:r>
              <a:rPr lang="en" sz="3000"/>
              <a:t>Unit or Topic</a:t>
            </a:r>
            <a:endParaRPr sz="3000"/>
          </a:p>
        </p:txBody>
      </p:sp>
      <p:sp>
        <p:nvSpPr>
          <p:cNvPr id="137" name="Google Shape;137;p24"/>
          <p:cNvSpPr txBox="1"/>
          <p:nvPr>
            <p:ph idx="1" type="body"/>
          </p:nvPr>
        </p:nvSpPr>
        <p:spPr>
          <a:xfrm>
            <a:off x="311700" y="1376175"/>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into topics </a:t>
            </a:r>
            <a:endParaRPr sz="1800"/>
          </a:p>
          <a:p>
            <a:pPr indent="-342900" lvl="0" marL="457200" rtl="0" algn="l">
              <a:spcBef>
                <a:spcPts val="0"/>
              </a:spcBef>
              <a:spcAft>
                <a:spcPts val="0"/>
              </a:spcAft>
              <a:buSzPts val="1800"/>
              <a:buChar char="●"/>
            </a:pPr>
            <a:r>
              <a:rPr lang="en" sz="1800"/>
              <a:t>Linear progression of learning </a:t>
            </a:r>
            <a:endParaRPr sz="1800"/>
          </a:p>
          <a:p>
            <a:pPr indent="-342900" lvl="0" marL="457200" rtl="0" algn="l">
              <a:spcBef>
                <a:spcPts val="0"/>
              </a:spcBef>
              <a:spcAft>
                <a:spcPts val="0"/>
              </a:spcAft>
              <a:buSzPts val="1800"/>
              <a:buChar char="●"/>
            </a:pPr>
            <a:r>
              <a:rPr lang="en" sz="1800"/>
              <a:t>Open access to resources</a:t>
            </a:r>
            <a:endParaRPr sz="1800"/>
          </a:p>
        </p:txBody>
      </p:sp>
      <p:pic>
        <p:nvPicPr>
          <p:cNvPr id="138" name="Google Shape;138;p24"/>
          <p:cNvPicPr preferRelativeResize="0"/>
          <p:nvPr/>
        </p:nvPicPr>
        <p:blipFill>
          <a:blip r:embed="rId3">
            <a:alphaModFix/>
          </a:blip>
          <a:stretch>
            <a:fillRect/>
          </a:stretch>
        </p:blipFill>
        <p:spPr>
          <a:xfrm>
            <a:off x="3119700" y="462000"/>
            <a:ext cx="5866176" cy="38870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Modules by </a:t>
            </a:r>
            <a:endParaRPr sz="3000"/>
          </a:p>
          <a:p>
            <a:pPr indent="0" lvl="0" marL="0" rtl="0" algn="l">
              <a:spcBef>
                <a:spcPts val="0"/>
              </a:spcBef>
              <a:spcAft>
                <a:spcPts val="0"/>
              </a:spcAft>
              <a:buNone/>
            </a:pPr>
            <a:r>
              <a:rPr lang="en" sz="3000"/>
              <a:t>Standard</a:t>
            </a:r>
            <a:endParaRPr/>
          </a:p>
        </p:txBody>
      </p:sp>
      <p:sp>
        <p:nvSpPr>
          <p:cNvPr id="144" name="Google Shape;144;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with specific learning standards</a:t>
            </a:r>
            <a:endParaRPr sz="1800"/>
          </a:p>
          <a:p>
            <a:pPr indent="-342900" lvl="0" marL="457200" rtl="0" algn="l">
              <a:spcBef>
                <a:spcPts val="0"/>
              </a:spcBef>
              <a:spcAft>
                <a:spcPts val="0"/>
              </a:spcAft>
              <a:buSzPts val="1800"/>
              <a:buChar char="●"/>
            </a:pPr>
            <a:r>
              <a:rPr lang="en" sz="1800"/>
              <a:t>Linear progression</a:t>
            </a:r>
            <a:endParaRPr sz="1800"/>
          </a:p>
          <a:p>
            <a:pPr indent="-342900" lvl="0" marL="457200" rtl="0" algn="l">
              <a:spcBef>
                <a:spcPts val="0"/>
              </a:spcBef>
              <a:spcAft>
                <a:spcPts val="0"/>
              </a:spcAft>
              <a:buSzPts val="1800"/>
              <a:buChar char="●"/>
            </a:pPr>
            <a:r>
              <a:rPr lang="en" sz="1800"/>
              <a:t>Open access</a:t>
            </a:r>
            <a:endParaRPr/>
          </a:p>
        </p:txBody>
      </p:sp>
      <p:pic>
        <p:nvPicPr>
          <p:cNvPr id="145" name="Google Shape;145;p25"/>
          <p:cNvPicPr preferRelativeResize="0"/>
          <p:nvPr/>
        </p:nvPicPr>
        <p:blipFill>
          <a:blip r:embed="rId3">
            <a:alphaModFix/>
          </a:blip>
          <a:stretch>
            <a:fillRect/>
          </a:stretch>
        </p:blipFill>
        <p:spPr>
          <a:xfrm>
            <a:off x="3272100" y="152400"/>
            <a:ext cx="5719499" cy="47057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Modules by </a:t>
            </a:r>
            <a:endParaRPr sz="3000"/>
          </a:p>
          <a:p>
            <a:pPr indent="0" lvl="0" marL="0" rtl="0" algn="l">
              <a:spcBef>
                <a:spcPts val="0"/>
              </a:spcBef>
              <a:spcAft>
                <a:spcPts val="0"/>
              </a:spcAft>
              <a:buNone/>
            </a:pPr>
            <a:r>
              <a:rPr lang="en" sz="3000"/>
              <a:t>Standard</a:t>
            </a:r>
            <a:endParaRPr/>
          </a:p>
        </p:txBody>
      </p:sp>
      <p:sp>
        <p:nvSpPr>
          <p:cNvPr id="151" name="Google Shape;151;p2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with specific learning standards</a:t>
            </a:r>
            <a:endParaRPr sz="1800"/>
          </a:p>
          <a:p>
            <a:pPr indent="-342900" lvl="0" marL="457200" rtl="0" algn="l">
              <a:spcBef>
                <a:spcPts val="0"/>
              </a:spcBef>
              <a:spcAft>
                <a:spcPts val="0"/>
              </a:spcAft>
              <a:buSzPts val="1800"/>
              <a:buChar char="●"/>
            </a:pPr>
            <a:r>
              <a:rPr lang="en" sz="1800"/>
              <a:t>Linear progression</a:t>
            </a:r>
            <a:endParaRPr sz="1800"/>
          </a:p>
          <a:p>
            <a:pPr indent="-342900" lvl="0" marL="457200" rtl="0" algn="l">
              <a:spcBef>
                <a:spcPts val="0"/>
              </a:spcBef>
              <a:spcAft>
                <a:spcPts val="0"/>
              </a:spcAft>
              <a:buSzPts val="1800"/>
              <a:buChar char="●"/>
            </a:pPr>
            <a:r>
              <a:rPr lang="en" sz="1800"/>
              <a:t>Open access</a:t>
            </a:r>
            <a:endParaRPr/>
          </a:p>
        </p:txBody>
      </p:sp>
      <p:pic>
        <p:nvPicPr>
          <p:cNvPr id="152" name="Google Shape;152;p26"/>
          <p:cNvPicPr preferRelativeResize="0"/>
          <p:nvPr/>
        </p:nvPicPr>
        <p:blipFill>
          <a:blip r:embed="rId3">
            <a:alphaModFix/>
          </a:blip>
          <a:stretch>
            <a:fillRect/>
          </a:stretch>
        </p:blipFill>
        <p:spPr>
          <a:xfrm>
            <a:off x="3119700" y="280926"/>
            <a:ext cx="5760200" cy="4230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Why Modules?</a:t>
            </a:r>
            <a:endParaRPr sz="3600"/>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Organization</a:t>
            </a:r>
            <a:endParaRPr sz="2400"/>
          </a:p>
          <a:p>
            <a:pPr indent="-381000" lvl="0" marL="457200" rtl="0" algn="l">
              <a:spcBef>
                <a:spcPts val="0"/>
              </a:spcBef>
              <a:spcAft>
                <a:spcPts val="0"/>
              </a:spcAft>
              <a:buSzPts val="2400"/>
              <a:buChar char="●"/>
            </a:pPr>
            <a:r>
              <a:rPr lang="en" sz="2400"/>
              <a:t>Teacher control</a:t>
            </a:r>
            <a:endParaRPr sz="2400"/>
          </a:p>
          <a:p>
            <a:pPr indent="-381000" lvl="1" marL="914400" rtl="0" algn="l">
              <a:spcBef>
                <a:spcPts val="0"/>
              </a:spcBef>
              <a:spcAft>
                <a:spcPts val="0"/>
              </a:spcAft>
              <a:buSzPts val="2400"/>
              <a:buChar char="○"/>
            </a:pPr>
            <a:r>
              <a:rPr lang="en" sz="2400"/>
              <a:t>Access to materials</a:t>
            </a:r>
            <a:endParaRPr sz="2400"/>
          </a:p>
          <a:p>
            <a:pPr indent="-381000" lvl="1" marL="914400" rtl="0" algn="l">
              <a:spcBef>
                <a:spcPts val="0"/>
              </a:spcBef>
              <a:spcAft>
                <a:spcPts val="0"/>
              </a:spcAft>
              <a:buSzPts val="2400"/>
              <a:buChar char="○"/>
            </a:pPr>
            <a:r>
              <a:rPr lang="en" sz="2400"/>
              <a:t>Flow of learning</a:t>
            </a:r>
            <a:endParaRPr sz="2400"/>
          </a:p>
          <a:p>
            <a:pPr indent="-381000" lvl="0" marL="457200" rtl="0" algn="l">
              <a:spcBef>
                <a:spcPts val="0"/>
              </a:spcBef>
              <a:spcAft>
                <a:spcPts val="0"/>
              </a:spcAft>
              <a:buSzPts val="2400"/>
              <a:buChar char="●"/>
            </a:pPr>
            <a:r>
              <a:rPr lang="en" sz="2400"/>
              <a:t>Less clicks for students</a:t>
            </a:r>
            <a:endParaRPr sz="2400"/>
          </a:p>
          <a:p>
            <a:pPr indent="-381000" lvl="0" marL="457200" rtl="0" algn="l">
              <a:spcBef>
                <a:spcPts val="0"/>
              </a:spcBef>
              <a:spcAft>
                <a:spcPts val="0"/>
              </a:spcAft>
              <a:buSzPts val="2400"/>
              <a:buChar char="●"/>
            </a:pPr>
            <a:r>
              <a:rPr lang="en" sz="2400"/>
              <a:t>Easy access to learning materials</a:t>
            </a:r>
            <a:endParaRPr sz="24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6" name="Google Shape;66;p14"/>
          <p:cNvSpPr txBox="1"/>
          <p:nvPr/>
        </p:nvSpPr>
        <p:spPr>
          <a:xfrm>
            <a:off x="1325550" y="4245425"/>
            <a:ext cx="6492900" cy="7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Playfair Display"/>
                <a:ea typeface="Playfair Display"/>
                <a:cs typeface="Playfair Display"/>
                <a:sym typeface="Playfair Display"/>
                <a:hlinkClick r:id="rId3"/>
              </a:rPr>
              <a:t>Click here to watch a video presentation of this slideshow.</a:t>
            </a:r>
            <a:endParaRPr sz="1800">
              <a:latin typeface="Playfair Display"/>
              <a:ea typeface="Playfair Display"/>
              <a:cs typeface="Playfair Display"/>
              <a:sym typeface="Playfair Display"/>
            </a:endParaRPr>
          </a:p>
        </p:txBody>
      </p:sp>
      <p:sp>
        <p:nvSpPr>
          <p:cNvPr id="67" name="Google Shape;67;p14">
            <a:hlinkClick r:id="rId4"/>
          </p:cNvPr>
          <p:cNvSpPr/>
          <p:nvPr/>
        </p:nvSpPr>
        <p:spPr>
          <a:xfrm>
            <a:off x="768450" y="4151400"/>
            <a:ext cx="557100" cy="572700"/>
          </a:xfrm>
          <a:prstGeom prst="star5">
            <a:avLst>
              <a:gd fmla="val 19098" name="adj"/>
              <a:gd fmla="val 105146" name="hf"/>
              <a:gd fmla="val 110557" name="vf"/>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Module Considerations</a:t>
            </a:r>
            <a:endParaRPr sz="3600"/>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Content chunks</a:t>
            </a:r>
            <a:endParaRPr sz="2400"/>
          </a:p>
          <a:p>
            <a:pPr indent="-381000" lvl="0" marL="457200" rtl="0" algn="l">
              <a:spcBef>
                <a:spcPts val="0"/>
              </a:spcBef>
              <a:spcAft>
                <a:spcPts val="0"/>
              </a:spcAft>
              <a:buSzPts val="2400"/>
              <a:buChar char="●"/>
            </a:pPr>
            <a:r>
              <a:rPr lang="en" sz="2400"/>
              <a:t>Progression of the learning: Linear or Open?</a:t>
            </a:r>
            <a:endParaRPr sz="2400"/>
          </a:p>
          <a:p>
            <a:pPr indent="-381000" lvl="0" marL="457200" rtl="0" algn="l">
              <a:spcBef>
                <a:spcPts val="0"/>
              </a:spcBef>
              <a:spcAft>
                <a:spcPts val="0"/>
              </a:spcAft>
              <a:buSzPts val="2400"/>
              <a:buChar char="●"/>
            </a:pPr>
            <a:r>
              <a:rPr lang="en" sz="2400"/>
              <a:t>Prerequisite</a:t>
            </a:r>
            <a:r>
              <a:rPr lang="en" sz="2400"/>
              <a:t> knowledge</a:t>
            </a:r>
            <a:endParaRPr sz="2400"/>
          </a:p>
          <a:p>
            <a:pPr indent="-381000" lvl="0" marL="457200" rtl="0" algn="l">
              <a:spcBef>
                <a:spcPts val="0"/>
              </a:spcBef>
              <a:spcAft>
                <a:spcPts val="0"/>
              </a:spcAft>
              <a:buSzPts val="2400"/>
              <a:buChar char="●"/>
            </a:pPr>
            <a:r>
              <a:rPr lang="en" sz="2400"/>
              <a:t>Naming conventions</a:t>
            </a:r>
            <a:endParaRPr sz="2400"/>
          </a:p>
          <a:p>
            <a:pPr indent="-381000" lvl="0" marL="457200" rtl="0" algn="l">
              <a:spcBef>
                <a:spcPts val="0"/>
              </a:spcBef>
              <a:spcAft>
                <a:spcPts val="0"/>
              </a:spcAft>
              <a:buSzPts val="2400"/>
              <a:buChar char="●"/>
            </a:pPr>
            <a:r>
              <a:rPr lang="en" sz="2400"/>
              <a:t>Student needs</a:t>
            </a:r>
            <a:endParaRPr sz="24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Modules by </a:t>
            </a:r>
            <a:endParaRPr sz="3000"/>
          </a:p>
          <a:p>
            <a:pPr indent="0" lvl="0" marL="0" rtl="0" algn="l">
              <a:spcBef>
                <a:spcPts val="0"/>
              </a:spcBef>
              <a:spcAft>
                <a:spcPts val="0"/>
              </a:spcAft>
              <a:buNone/>
            </a:pPr>
            <a:r>
              <a:rPr lang="en" sz="3000"/>
              <a:t>Unit or Topic</a:t>
            </a:r>
            <a:endParaRPr sz="3000"/>
          </a:p>
        </p:txBody>
      </p:sp>
      <p:sp>
        <p:nvSpPr>
          <p:cNvPr id="79" name="Google Shape;79;p16"/>
          <p:cNvSpPr txBox="1"/>
          <p:nvPr>
            <p:ph idx="1" type="body"/>
          </p:nvPr>
        </p:nvSpPr>
        <p:spPr>
          <a:xfrm>
            <a:off x="311700" y="1376175"/>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into topics </a:t>
            </a:r>
            <a:endParaRPr sz="1800"/>
          </a:p>
          <a:p>
            <a:pPr indent="-342900" lvl="0" marL="457200" rtl="0" algn="l">
              <a:spcBef>
                <a:spcPts val="0"/>
              </a:spcBef>
              <a:spcAft>
                <a:spcPts val="0"/>
              </a:spcAft>
              <a:buSzPts val="1800"/>
              <a:buChar char="●"/>
            </a:pPr>
            <a:r>
              <a:rPr lang="en" sz="1800"/>
              <a:t>Linear progression of learning </a:t>
            </a:r>
            <a:endParaRPr sz="1800"/>
          </a:p>
          <a:p>
            <a:pPr indent="-342900" lvl="0" marL="457200" rtl="0" algn="l">
              <a:spcBef>
                <a:spcPts val="0"/>
              </a:spcBef>
              <a:spcAft>
                <a:spcPts val="0"/>
              </a:spcAft>
              <a:buSzPts val="1800"/>
              <a:buChar char="●"/>
            </a:pPr>
            <a:r>
              <a:rPr lang="en" sz="1800"/>
              <a:t>Open access to resources</a:t>
            </a:r>
            <a:endParaRPr sz="1800"/>
          </a:p>
        </p:txBody>
      </p:sp>
      <p:pic>
        <p:nvPicPr>
          <p:cNvPr id="80" name="Google Shape;80;p16"/>
          <p:cNvPicPr preferRelativeResize="0"/>
          <p:nvPr/>
        </p:nvPicPr>
        <p:blipFill>
          <a:blip r:embed="rId3">
            <a:alphaModFix/>
          </a:blip>
          <a:stretch>
            <a:fillRect/>
          </a:stretch>
        </p:blipFill>
        <p:spPr>
          <a:xfrm>
            <a:off x="4080723" y="0"/>
            <a:ext cx="4071355"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t>Modules by </a:t>
            </a:r>
            <a:endParaRPr sz="3000"/>
          </a:p>
          <a:p>
            <a:pPr indent="0" lvl="0" marL="0" rtl="0" algn="l">
              <a:spcBef>
                <a:spcPts val="0"/>
              </a:spcBef>
              <a:spcAft>
                <a:spcPts val="0"/>
              </a:spcAft>
              <a:buClr>
                <a:schemeClr val="dk2"/>
              </a:buClr>
              <a:buSzPts val="1100"/>
              <a:buFont typeface="Arial"/>
              <a:buNone/>
            </a:pPr>
            <a:r>
              <a:rPr lang="en" sz="3000"/>
              <a:t>Standard</a:t>
            </a:r>
            <a:endParaRPr/>
          </a:p>
        </p:txBody>
      </p:sp>
      <p:sp>
        <p:nvSpPr>
          <p:cNvPr id="86" name="Google Shape;86;p1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with specific learning standards</a:t>
            </a:r>
            <a:endParaRPr sz="1800"/>
          </a:p>
          <a:p>
            <a:pPr indent="-342900" lvl="0" marL="457200" rtl="0" algn="l">
              <a:spcBef>
                <a:spcPts val="0"/>
              </a:spcBef>
              <a:spcAft>
                <a:spcPts val="0"/>
              </a:spcAft>
              <a:buSzPts val="1800"/>
              <a:buChar char="●"/>
            </a:pPr>
            <a:r>
              <a:rPr lang="en" sz="1800"/>
              <a:t>Linear progression</a:t>
            </a:r>
            <a:endParaRPr sz="1800"/>
          </a:p>
          <a:p>
            <a:pPr indent="-342900" lvl="0" marL="457200" rtl="0" algn="l">
              <a:spcBef>
                <a:spcPts val="0"/>
              </a:spcBef>
              <a:spcAft>
                <a:spcPts val="0"/>
              </a:spcAft>
              <a:buSzPts val="1800"/>
              <a:buChar char="●"/>
            </a:pPr>
            <a:r>
              <a:rPr lang="en" sz="1800"/>
              <a:t>Open access</a:t>
            </a:r>
            <a:endParaRPr/>
          </a:p>
        </p:txBody>
      </p:sp>
      <p:pic>
        <p:nvPicPr>
          <p:cNvPr id="87" name="Google Shape;87;p17"/>
          <p:cNvPicPr preferRelativeResize="0"/>
          <p:nvPr/>
        </p:nvPicPr>
        <p:blipFill>
          <a:blip r:embed="rId3">
            <a:alphaModFix/>
          </a:blip>
          <a:stretch>
            <a:fillRect/>
          </a:stretch>
        </p:blipFill>
        <p:spPr>
          <a:xfrm>
            <a:off x="4535746" y="0"/>
            <a:ext cx="3216458"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Modules by Chronology </a:t>
            </a:r>
            <a:endParaRPr/>
          </a:p>
        </p:txBody>
      </p:sp>
      <p:sp>
        <p:nvSpPr>
          <p:cNvPr id="93" name="Google Shape;93;p1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i="1" lang="en" sz="1800"/>
              <a:t>Best for:</a:t>
            </a:r>
            <a:r>
              <a:rPr lang="en" sz="1800"/>
              <a:t>  </a:t>
            </a:r>
            <a:endParaRPr sz="1800"/>
          </a:p>
          <a:p>
            <a:pPr indent="-342900" lvl="0" marL="457200" rtl="0" algn="l">
              <a:spcBef>
                <a:spcPts val="1600"/>
              </a:spcBef>
              <a:spcAft>
                <a:spcPts val="0"/>
              </a:spcAft>
              <a:buSzPts val="1800"/>
              <a:buChar char="●"/>
            </a:pPr>
            <a:r>
              <a:rPr lang="en" sz="1800"/>
              <a:t>Classes that are organized by time period</a:t>
            </a:r>
            <a:endParaRPr sz="1800"/>
          </a:p>
          <a:p>
            <a:pPr indent="-342900" lvl="0" marL="457200" rtl="0" algn="l">
              <a:spcBef>
                <a:spcPts val="0"/>
              </a:spcBef>
              <a:spcAft>
                <a:spcPts val="0"/>
              </a:spcAft>
              <a:buSzPts val="1800"/>
              <a:buChar char="●"/>
            </a:pPr>
            <a:r>
              <a:rPr lang="en" sz="1800"/>
              <a:t>Ordered progression</a:t>
            </a:r>
            <a:endParaRPr sz="1800"/>
          </a:p>
          <a:p>
            <a:pPr indent="-342900" lvl="0" marL="457200" rtl="0" algn="l">
              <a:spcBef>
                <a:spcPts val="0"/>
              </a:spcBef>
              <a:spcAft>
                <a:spcPts val="0"/>
              </a:spcAft>
              <a:buSzPts val="1800"/>
              <a:buChar char="●"/>
            </a:pPr>
            <a:r>
              <a:rPr lang="en" sz="1800"/>
              <a:t>Lots of student interaction</a:t>
            </a:r>
            <a:endParaRPr b="1" i="1" sz="1800"/>
          </a:p>
        </p:txBody>
      </p:sp>
      <p:pic>
        <p:nvPicPr>
          <p:cNvPr id="94" name="Google Shape;94;p18"/>
          <p:cNvPicPr preferRelativeResize="0"/>
          <p:nvPr/>
        </p:nvPicPr>
        <p:blipFill>
          <a:blip r:embed="rId3">
            <a:alphaModFix/>
          </a:blip>
          <a:stretch>
            <a:fillRect/>
          </a:stretch>
        </p:blipFill>
        <p:spPr>
          <a:xfrm>
            <a:off x="4106775" y="152400"/>
            <a:ext cx="4410130"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79375" y="239775"/>
            <a:ext cx="3602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Re-Ordering Module Content</a:t>
            </a:r>
            <a:endParaRPr/>
          </a:p>
        </p:txBody>
      </p:sp>
      <p:pic>
        <p:nvPicPr>
          <p:cNvPr id="100" name="Google Shape;100;p19"/>
          <p:cNvPicPr preferRelativeResize="0"/>
          <p:nvPr/>
        </p:nvPicPr>
        <p:blipFill>
          <a:blip r:embed="rId3">
            <a:alphaModFix/>
          </a:blip>
          <a:stretch>
            <a:fillRect/>
          </a:stretch>
        </p:blipFill>
        <p:spPr>
          <a:xfrm>
            <a:off x="4727200" y="0"/>
            <a:ext cx="2666994"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555600"/>
            <a:ext cx="4470900" cy="10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Modules with </a:t>
            </a:r>
            <a:endParaRPr sz="3000"/>
          </a:p>
          <a:p>
            <a:pPr indent="0" lvl="0" marL="0" rtl="0" algn="l">
              <a:spcBef>
                <a:spcPts val="0"/>
              </a:spcBef>
              <a:spcAft>
                <a:spcPts val="0"/>
              </a:spcAft>
              <a:buNone/>
            </a:pPr>
            <a:r>
              <a:rPr lang="en" sz="3000"/>
              <a:t>Pre-Requisites &amp; Requirements </a:t>
            </a:r>
            <a:endParaRPr sz="3000"/>
          </a:p>
        </p:txBody>
      </p:sp>
      <p:sp>
        <p:nvSpPr>
          <p:cNvPr id="106" name="Google Shape;106;p20"/>
          <p:cNvSpPr txBox="1"/>
          <p:nvPr>
            <p:ph idx="1" type="body"/>
          </p:nvPr>
        </p:nvSpPr>
        <p:spPr>
          <a:xfrm>
            <a:off x="311700" y="163775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Best for:</a:t>
            </a:r>
            <a:r>
              <a:rPr lang="en" sz="1800"/>
              <a:t>  </a:t>
            </a:r>
            <a:endParaRPr sz="1800"/>
          </a:p>
          <a:p>
            <a:pPr indent="-342900" lvl="0" marL="457200" rtl="0" algn="l">
              <a:spcBef>
                <a:spcPts val="1600"/>
              </a:spcBef>
              <a:spcAft>
                <a:spcPts val="0"/>
              </a:spcAft>
              <a:buSzPts val="1800"/>
              <a:buChar char="●"/>
            </a:pPr>
            <a:r>
              <a:rPr lang="en" sz="1800"/>
              <a:t>Linear progression</a:t>
            </a:r>
            <a:endParaRPr sz="1800"/>
          </a:p>
          <a:p>
            <a:pPr indent="-342900" lvl="0" marL="457200" rtl="0" algn="l">
              <a:spcBef>
                <a:spcPts val="0"/>
              </a:spcBef>
              <a:spcAft>
                <a:spcPts val="0"/>
              </a:spcAft>
              <a:buSzPts val="1800"/>
              <a:buChar char="●"/>
            </a:pPr>
            <a:r>
              <a:rPr lang="en" sz="1800"/>
              <a:t>Controlled flow of content</a:t>
            </a:r>
            <a:endParaRPr sz="1800"/>
          </a:p>
          <a:p>
            <a:pPr indent="-342900" lvl="0" marL="457200" rtl="0" algn="l">
              <a:spcBef>
                <a:spcPts val="0"/>
              </a:spcBef>
              <a:spcAft>
                <a:spcPts val="0"/>
              </a:spcAft>
              <a:buSzPts val="1800"/>
              <a:buChar char="●"/>
            </a:pPr>
            <a:r>
              <a:rPr lang="en" sz="1800"/>
              <a:t>Works for any module organization style</a:t>
            </a:r>
            <a:endParaRPr sz="1800"/>
          </a:p>
        </p:txBody>
      </p:sp>
      <p:pic>
        <p:nvPicPr>
          <p:cNvPr id="107" name="Google Shape;107;p20"/>
          <p:cNvPicPr preferRelativeResize="0"/>
          <p:nvPr/>
        </p:nvPicPr>
        <p:blipFill>
          <a:blip r:embed="rId3">
            <a:alphaModFix/>
          </a:blip>
          <a:stretch>
            <a:fillRect/>
          </a:stretch>
        </p:blipFill>
        <p:spPr>
          <a:xfrm>
            <a:off x="4179275" y="188988"/>
            <a:ext cx="4327976" cy="476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Modules for Young Learners</a:t>
            </a:r>
            <a:endParaRPr/>
          </a:p>
        </p:txBody>
      </p:sp>
      <p:sp>
        <p:nvSpPr>
          <p:cNvPr id="113" name="Google Shape;113;p2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a:t>Recommendations:</a:t>
            </a:r>
            <a:endParaRPr sz="1800"/>
          </a:p>
          <a:p>
            <a:pPr indent="-342900" lvl="0" marL="457200" rtl="0" algn="l">
              <a:spcBef>
                <a:spcPts val="1600"/>
              </a:spcBef>
              <a:spcAft>
                <a:spcPts val="0"/>
              </a:spcAft>
              <a:buSzPts val="1800"/>
              <a:buChar char="●"/>
            </a:pPr>
            <a:r>
              <a:rPr lang="en" sz="1800"/>
              <a:t>Early childhood classrooms</a:t>
            </a:r>
            <a:endParaRPr sz="1800"/>
          </a:p>
          <a:p>
            <a:pPr indent="-342900" lvl="0" marL="457200" rtl="0" algn="l">
              <a:spcBef>
                <a:spcPts val="0"/>
              </a:spcBef>
              <a:spcAft>
                <a:spcPts val="0"/>
              </a:spcAft>
              <a:buSzPts val="1800"/>
              <a:buChar char="●"/>
            </a:pPr>
            <a:r>
              <a:rPr lang="en" sz="1800"/>
              <a:t>Use images</a:t>
            </a:r>
            <a:endParaRPr sz="1800"/>
          </a:p>
          <a:p>
            <a:pPr indent="-342900" lvl="0" marL="457200" rtl="0" algn="l">
              <a:spcBef>
                <a:spcPts val="0"/>
              </a:spcBef>
              <a:spcAft>
                <a:spcPts val="0"/>
              </a:spcAft>
              <a:buSzPts val="1800"/>
              <a:buChar char="●"/>
            </a:pPr>
            <a:r>
              <a:rPr lang="en" sz="1800"/>
              <a:t>Link to items</a:t>
            </a:r>
            <a:endParaRPr sz="1800"/>
          </a:p>
          <a:p>
            <a:pPr indent="-342900" lvl="0" marL="457200" rtl="0" algn="l">
              <a:spcBef>
                <a:spcPts val="0"/>
              </a:spcBef>
              <a:spcAft>
                <a:spcPts val="0"/>
              </a:spcAft>
              <a:buSzPts val="1800"/>
              <a:buChar char="●"/>
            </a:pPr>
            <a:r>
              <a:rPr lang="en" sz="1800"/>
              <a:t>Navigate with Next and Previous buttons</a:t>
            </a:r>
            <a:endParaRPr sz="1800"/>
          </a:p>
        </p:txBody>
      </p:sp>
      <p:pic>
        <p:nvPicPr>
          <p:cNvPr id="114" name="Google Shape;114;p21"/>
          <p:cNvPicPr preferRelativeResize="0"/>
          <p:nvPr/>
        </p:nvPicPr>
        <p:blipFill>
          <a:blip r:embed="rId3">
            <a:alphaModFix/>
          </a:blip>
          <a:stretch>
            <a:fillRect/>
          </a:stretch>
        </p:blipFill>
        <p:spPr>
          <a:xfrm>
            <a:off x="4655325" y="246425"/>
            <a:ext cx="3738100" cy="1971450"/>
          </a:xfrm>
          <a:prstGeom prst="rect">
            <a:avLst/>
          </a:prstGeom>
          <a:noFill/>
          <a:ln cap="flat" cmpd="sng" w="19050">
            <a:solidFill>
              <a:srgbClr val="B7B7B7"/>
            </a:solidFill>
            <a:prstDash val="solid"/>
            <a:round/>
            <a:headEnd len="sm" w="sm" type="none"/>
            <a:tailEnd len="sm" w="sm" type="none"/>
          </a:ln>
        </p:spPr>
      </p:pic>
      <p:pic>
        <p:nvPicPr>
          <p:cNvPr id="115" name="Google Shape;115;p21"/>
          <p:cNvPicPr preferRelativeResize="0"/>
          <p:nvPr/>
        </p:nvPicPr>
        <p:blipFill>
          <a:blip r:embed="rId4">
            <a:alphaModFix/>
          </a:blip>
          <a:stretch>
            <a:fillRect/>
          </a:stretch>
        </p:blipFill>
        <p:spPr>
          <a:xfrm>
            <a:off x="5409925" y="2327950"/>
            <a:ext cx="2495505" cy="2620825"/>
          </a:xfrm>
          <a:prstGeom prst="rect">
            <a:avLst/>
          </a:prstGeom>
          <a:noFill/>
          <a:ln cap="flat" cmpd="sng" w="19050">
            <a:solidFill>
              <a:srgbClr val="B7B7B7"/>
            </a:solidFill>
            <a:prstDash val="solid"/>
            <a:round/>
            <a:headEnd len="sm" w="sm" type="none"/>
            <a:tailEnd len="sm" w="sm" type="none"/>
          </a:ln>
        </p:spPr>
      </p:pic>
      <p:grpSp>
        <p:nvGrpSpPr>
          <p:cNvPr id="116" name="Google Shape;116;p21"/>
          <p:cNvGrpSpPr/>
          <p:nvPr/>
        </p:nvGrpSpPr>
        <p:grpSpPr>
          <a:xfrm>
            <a:off x="5583375" y="654200"/>
            <a:ext cx="924900" cy="1748400"/>
            <a:chOff x="5583375" y="654200"/>
            <a:chExt cx="924900" cy="1748400"/>
          </a:xfrm>
        </p:grpSpPr>
        <p:sp>
          <p:nvSpPr>
            <p:cNvPr id="117" name="Google Shape;117;p21"/>
            <p:cNvSpPr/>
            <p:nvPr/>
          </p:nvSpPr>
          <p:spPr>
            <a:xfrm>
              <a:off x="5583375" y="654200"/>
              <a:ext cx="924900" cy="133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 name="Google Shape;118;p21"/>
            <p:cNvCxnSpPr>
              <a:stCxn id="117" idx="2"/>
            </p:cNvCxnSpPr>
            <p:nvPr/>
          </p:nvCxnSpPr>
          <p:spPr>
            <a:xfrm>
              <a:off x="6045825" y="1985300"/>
              <a:ext cx="0" cy="417300"/>
            </a:xfrm>
            <a:prstGeom prst="straightConnector1">
              <a:avLst/>
            </a:prstGeom>
            <a:noFill/>
            <a:ln cap="flat" cmpd="sng" w="19050">
              <a:solidFill>
                <a:srgbClr val="FF0000"/>
              </a:solidFill>
              <a:prstDash val="solid"/>
              <a:round/>
              <a:headEnd len="med" w="med" type="none"/>
              <a:tailEnd len="med" w="med" type="triangle"/>
            </a:ln>
          </p:spPr>
        </p:cxnSp>
      </p:grpSp>
      <p:sp>
        <p:nvSpPr>
          <p:cNvPr id="119" name="Google Shape;119;p21"/>
          <p:cNvSpPr/>
          <p:nvPr/>
        </p:nvSpPr>
        <p:spPr>
          <a:xfrm>
            <a:off x="7467075" y="4658475"/>
            <a:ext cx="372300" cy="21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