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1"/>
  </p:sldMasterIdLst>
  <p:notesMasterIdLst>
    <p:notesMasterId r:id="rId34"/>
  </p:notesMasterIdLst>
  <p:sldIdLst>
    <p:sldId id="256" r:id="rId2"/>
    <p:sldId id="280" r:id="rId3"/>
    <p:sldId id="257" r:id="rId4"/>
    <p:sldId id="276" r:id="rId5"/>
    <p:sldId id="282" r:id="rId6"/>
    <p:sldId id="259" r:id="rId7"/>
    <p:sldId id="290" r:id="rId8"/>
    <p:sldId id="266" r:id="rId9"/>
    <p:sldId id="291" r:id="rId10"/>
    <p:sldId id="260" r:id="rId11"/>
    <p:sldId id="271" r:id="rId12"/>
    <p:sldId id="300" r:id="rId13"/>
    <p:sldId id="263" r:id="rId14"/>
    <p:sldId id="270" r:id="rId15"/>
    <p:sldId id="269" r:id="rId16"/>
    <p:sldId id="267" r:id="rId17"/>
    <p:sldId id="283" r:id="rId18"/>
    <p:sldId id="277" r:id="rId19"/>
    <p:sldId id="288" r:id="rId20"/>
    <p:sldId id="296" r:id="rId21"/>
    <p:sldId id="265" r:id="rId22"/>
    <p:sldId id="301" r:id="rId23"/>
    <p:sldId id="268" r:id="rId24"/>
    <p:sldId id="261" r:id="rId25"/>
    <p:sldId id="286" r:id="rId26"/>
    <p:sldId id="285" r:id="rId27"/>
    <p:sldId id="262" r:id="rId28"/>
    <p:sldId id="281" r:id="rId29"/>
    <p:sldId id="258" r:id="rId30"/>
    <p:sldId id="274" r:id="rId31"/>
    <p:sldId id="298"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92C6A-061B-8443-9645-EFFDF0ADBB32}" v="16" dt="2020-08-03T15:58:05.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2725"/>
  </p:normalViewPr>
  <p:slideViewPr>
    <p:cSldViewPr snapToGrid="0" snapToObjects="1">
      <p:cViewPr varScale="1">
        <p:scale>
          <a:sx n="105" d="100"/>
          <a:sy n="105" d="100"/>
        </p:scale>
        <p:origin x="7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Frank" userId="efdce458-8b19-41fa-a8b6-ea40c866d059" providerId="ADAL" clId="{B1371CBD-88B6-154C-9658-B31111799DCB}"/>
    <pc:docChg chg="undo custSel mod addSld modSld sldOrd">
      <pc:chgData name="Jason Frank" userId="efdce458-8b19-41fa-a8b6-ea40c866d059" providerId="ADAL" clId="{B1371CBD-88B6-154C-9658-B31111799DCB}" dt="2020-05-19T16:37:58.268" v="19"/>
      <pc:docMkLst>
        <pc:docMk/>
      </pc:docMkLst>
      <pc:sldChg chg="ord">
        <pc:chgData name="Jason Frank" userId="efdce458-8b19-41fa-a8b6-ea40c866d059" providerId="ADAL" clId="{B1371CBD-88B6-154C-9658-B31111799DCB}" dt="2020-05-08T13:54:27.923" v="0"/>
        <pc:sldMkLst>
          <pc:docMk/>
          <pc:sldMk cId="4261382795" sldId="283"/>
        </pc:sldMkLst>
      </pc:sldChg>
      <pc:sldChg chg="addSp modSp">
        <pc:chgData name="Jason Frank" userId="efdce458-8b19-41fa-a8b6-ea40c866d059" providerId="ADAL" clId="{B1371CBD-88B6-154C-9658-B31111799DCB}" dt="2020-05-08T15:04:03.347" v="1" actId="571"/>
        <pc:sldMkLst>
          <pc:docMk/>
          <pc:sldMk cId="771733129" sldId="284"/>
        </pc:sldMkLst>
        <pc:picChg chg="add mod">
          <ac:chgData name="Jason Frank" userId="efdce458-8b19-41fa-a8b6-ea40c866d059" providerId="ADAL" clId="{B1371CBD-88B6-154C-9658-B31111799DCB}" dt="2020-05-08T15:04:03.347" v="1" actId="571"/>
          <ac:picMkLst>
            <pc:docMk/>
            <pc:sldMk cId="771733129" sldId="284"/>
            <ac:picMk id="15" creationId="{8D958226-B7CE-3745-965D-B2FC9CEFBEAF}"/>
          </ac:picMkLst>
        </pc:picChg>
      </pc:sldChg>
      <pc:sldChg chg="add setBg">
        <pc:chgData name="Jason Frank" userId="efdce458-8b19-41fa-a8b6-ea40c866d059" providerId="ADAL" clId="{B1371CBD-88B6-154C-9658-B31111799DCB}" dt="2020-05-19T16:34:15.182" v="3"/>
        <pc:sldMkLst>
          <pc:docMk/>
          <pc:sldMk cId="3244675419" sldId="422"/>
        </pc:sldMkLst>
      </pc:sldChg>
      <pc:sldChg chg="addSp delSp modSp add mod setBg">
        <pc:chgData name="Jason Frank" userId="efdce458-8b19-41fa-a8b6-ea40c866d059" providerId="ADAL" clId="{B1371CBD-88B6-154C-9658-B31111799DCB}" dt="2020-05-19T16:37:58.268" v="19"/>
        <pc:sldMkLst>
          <pc:docMk/>
          <pc:sldMk cId="695553619" sldId="423"/>
        </pc:sldMkLst>
        <pc:spChg chg="del mod">
          <ac:chgData name="Jason Frank" userId="efdce458-8b19-41fa-a8b6-ea40c866d059" providerId="ADAL" clId="{B1371CBD-88B6-154C-9658-B31111799DCB}" dt="2020-05-19T16:36:59.769" v="8" actId="478"/>
          <ac:spMkLst>
            <pc:docMk/>
            <pc:sldMk cId="695553619" sldId="423"/>
            <ac:spMk id="2" creationId="{D06D6A7C-78E0-D04A-87CA-6D9D21D64273}"/>
          </ac:spMkLst>
        </pc:spChg>
        <pc:spChg chg="del">
          <ac:chgData name="Jason Frank" userId="efdce458-8b19-41fa-a8b6-ea40c866d059" providerId="ADAL" clId="{B1371CBD-88B6-154C-9658-B31111799DCB}" dt="2020-05-19T16:36:55.660" v="5"/>
          <ac:spMkLst>
            <pc:docMk/>
            <pc:sldMk cId="695553619" sldId="423"/>
            <ac:spMk id="3" creationId="{2BC82A46-5356-1243-B2FF-14E22EC18FDD}"/>
          </ac:spMkLst>
        </pc:spChg>
        <pc:spChg chg="add del">
          <ac:chgData name="Jason Frank" userId="efdce458-8b19-41fa-a8b6-ea40c866d059" providerId="ADAL" clId="{B1371CBD-88B6-154C-9658-B31111799DCB}" dt="2020-05-19T16:37:26.222" v="14" actId="26606"/>
          <ac:spMkLst>
            <pc:docMk/>
            <pc:sldMk cId="695553619" sldId="423"/>
            <ac:spMk id="9" creationId="{F6DE4CE4-D6D3-4B02-8DA5-321DE8253ACD}"/>
          </ac:spMkLst>
        </pc:spChg>
        <pc:spChg chg="add del">
          <ac:chgData name="Jason Frank" userId="efdce458-8b19-41fa-a8b6-ea40c866d059" providerId="ADAL" clId="{B1371CBD-88B6-154C-9658-B31111799DCB}" dt="2020-05-19T16:37:26.222" v="14" actId="26606"/>
          <ac:spMkLst>
            <pc:docMk/>
            <pc:sldMk cId="695553619" sldId="423"/>
            <ac:spMk id="12" creationId="{04015B9C-179F-43A5-894D-58193B6A8445}"/>
          </ac:spMkLst>
        </pc:spChg>
        <pc:spChg chg="add del">
          <ac:chgData name="Jason Frank" userId="efdce458-8b19-41fa-a8b6-ea40c866d059" providerId="ADAL" clId="{B1371CBD-88B6-154C-9658-B31111799DCB}" dt="2020-05-19T16:37:23.183" v="12" actId="26606"/>
          <ac:spMkLst>
            <pc:docMk/>
            <pc:sldMk cId="695553619" sldId="423"/>
            <ac:spMk id="25" creationId="{9C5EC292-991E-4C8F-9F55-D72971A4BB9C}"/>
          </ac:spMkLst>
        </pc:spChg>
        <pc:spChg chg="add del">
          <ac:chgData name="Jason Frank" userId="efdce458-8b19-41fa-a8b6-ea40c866d059" providerId="ADAL" clId="{B1371CBD-88B6-154C-9658-B31111799DCB}" dt="2020-05-19T16:37:23.183" v="12" actId="26606"/>
          <ac:spMkLst>
            <pc:docMk/>
            <pc:sldMk cId="695553619" sldId="423"/>
            <ac:spMk id="27" creationId="{F90B7573-D2CD-4589-B099-E8254726ACC0}"/>
          </ac:spMkLst>
        </pc:spChg>
        <pc:spChg chg="add del">
          <ac:chgData name="Jason Frank" userId="efdce458-8b19-41fa-a8b6-ea40c866d059" providerId="ADAL" clId="{B1371CBD-88B6-154C-9658-B31111799DCB}" dt="2020-05-19T16:37:23.183" v="12" actId="26606"/>
          <ac:spMkLst>
            <pc:docMk/>
            <pc:sldMk cId="695553619" sldId="423"/>
            <ac:spMk id="29" creationId="{C26A041F-C32D-4E9C-AD9A-6F8F9710D957}"/>
          </ac:spMkLst>
        </pc:spChg>
        <pc:grpChg chg="add del">
          <ac:chgData name="Jason Frank" userId="efdce458-8b19-41fa-a8b6-ea40c866d059" providerId="ADAL" clId="{B1371CBD-88B6-154C-9658-B31111799DCB}" dt="2020-05-19T16:37:26.222" v="14" actId="26606"/>
          <ac:grpSpMkLst>
            <pc:docMk/>
            <pc:sldMk cId="695553619" sldId="423"/>
            <ac:grpSpMk id="14" creationId="{66F85F57-956F-40FF-BE22-C6EB6E36C986}"/>
          </ac:grpSpMkLst>
        </pc:grpChg>
        <pc:grpChg chg="add del">
          <ac:chgData name="Jason Frank" userId="efdce458-8b19-41fa-a8b6-ea40c866d059" providerId="ADAL" clId="{B1371CBD-88B6-154C-9658-B31111799DCB}" dt="2020-05-19T16:37:23.183" v="12" actId="26606"/>
          <ac:grpSpMkLst>
            <pc:docMk/>
            <pc:sldMk cId="695553619" sldId="423"/>
            <ac:grpSpMk id="21" creationId="{2A313B03-D361-4EC9-AF52-0B3C1C92C26D}"/>
          </ac:grpSpMkLst>
        </pc:grpChg>
        <pc:picChg chg="add mod">
          <ac:chgData name="Jason Frank" userId="efdce458-8b19-41fa-a8b6-ea40c866d059" providerId="ADAL" clId="{B1371CBD-88B6-154C-9658-B31111799DCB}" dt="2020-05-19T16:37:41.250" v="18" actId="1076"/>
          <ac:picMkLst>
            <pc:docMk/>
            <pc:sldMk cId="695553619" sldId="423"/>
            <ac:picMk id="5" creationId="{A0DD6B3D-B1A7-BC42-926F-61AA533BD01D}"/>
          </ac:picMkLst>
        </pc:picChg>
      </pc:sldChg>
    </pc:docChg>
  </pc:docChgLst>
  <pc:docChgLst>
    <pc:chgData name="Jason Frank" userId="efdce458-8b19-41fa-a8b6-ea40c866d059" providerId="ADAL" clId="{2BC92C6A-061B-8443-9645-EFFDF0ADBB32}"/>
    <pc:docChg chg="delSld modSld sldOrd">
      <pc:chgData name="Jason Frank" userId="efdce458-8b19-41fa-a8b6-ea40c866d059" providerId="ADAL" clId="{2BC92C6A-061B-8443-9645-EFFDF0ADBB32}" dt="2020-08-03T15:58:05.361" v="25"/>
      <pc:docMkLst>
        <pc:docMk/>
      </pc:docMkLst>
      <pc:sldChg chg="modNotesTx">
        <pc:chgData name="Jason Frank" userId="efdce458-8b19-41fa-a8b6-ea40c866d059" providerId="ADAL" clId="{2BC92C6A-061B-8443-9645-EFFDF0ADBB32}" dt="2020-08-03T14:19:13.775" v="22" actId="20577"/>
        <pc:sldMkLst>
          <pc:docMk/>
          <pc:sldMk cId="2004193936" sldId="265"/>
        </pc:sldMkLst>
      </pc:sldChg>
      <pc:sldChg chg="ord">
        <pc:chgData name="Jason Frank" userId="efdce458-8b19-41fa-a8b6-ea40c866d059" providerId="ADAL" clId="{2BC92C6A-061B-8443-9645-EFFDF0ADBB32}" dt="2020-08-03T14:58:50.794" v="23"/>
        <pc:sldMkLst>
          <pc:docMk/>
          <pc:sldMk cId="2271685284" sldId="266"/>
        </pc:sldMkLst>
      </pc:sldChg>
      <pc:sldChg chg="ord">
        <pc:chgData name="Jason Frank" userId="efdce458-8b19-41fa-a8b6-ea40c866d059" providerId="ADAL" clId="{2BC92C6A-061B-8443-9645-EFFDF0ADBB32}" dt="2020-06-18T17:54:21.522" v="1"/>
        <pc:sldMkLst>
          <pc:docMk/>
          <pc:sldMk cId="905435311" sldId="268"/>
        </pc:sldMkLst>
      </pc:sldChg>
      <pc:sldChg chg="ord">
        <pc:chgData name="Jason Frank" userId="efdce458-8b19-41fa-a8b6-ea40c866d059" providerId="ADAL" clId="{2BC92C6A-061B-8443-9645-EFFDF0ADBB32}" dt="2020-08-03T14:18:48.774" v="20"/>
        <pc:sldMkLst>
          <pc:docMk/>
          <pc:sldMk cId="4003003572" sldId="274"/>
        </pc:sldMkLst>
      </pc:sldChg>
      <pc:sldChg chg="ord">
        <pc:chgData name="Jason Frank" userId="efdce458-8b19-41fa-a8b6-ea40c866d059" providerId="ADAL" clId="{2BC92C6A-061B-8443-9645-EFFDF0ADBB32}" dt="2020-08-03T14:58:54.824" v="24"/>
        <pc:sldMkLst>
          <pc:docMk/>
          <pc:sldMk cId="3741944978" sldId="291"/>
        </pc:sldMkLst>
      </pc:sldChg>
      <pc:sldChg chg="ord">
        <pc:chgData name="Jason Frank" userId="efdce458-8b19-41fa-a8b6-ea40c866d059" providerId="ADAL" clId="{2BC92C6A-061B-8443-9645-EFFDF0ADBB32}" dt="2020-08-03T15:58:05.361" v="25"/>
        <pc:sldMkLst>
          <pc:docMk/>
          <pc:sldMk cId="3244675419" sldId="422"/>
        </pc:sldMkLst>
      </pc:sldChg>
      <pc:sldChg chg="del">
        <pc:chgData name="Jason Frank" userId="efdce458-8b19-41fa-a8b6-ea40c866d059" providerId="ADAL" clId="{2BC92C6A-061B-8443-9645-EFFDF0ADBB32}" dt="2020-06-03T17:52:46.064" v="0" actId="2696"/>
        <pc:sldMkLst>
          <pc:docMk/>
          <pc:sldMk cId="695553619" sldId="423"/>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E087BE-EE0C-415A-A0A0-2095BDB3286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E3DC838-E526-4BCF-A03D-DE6C47B623A0}">
      <dgm:prSet/>
      <dgm:spPr/>
      <dgm:t>
        <a:bodyPr/>
        <a:lstStyle/>
        <a:p>
          <a:pPr>
            <a:lnSpc>
              <a:spcPct val="100000"/>
            </a:lnSpc>
          </a:pPr>
          <a:r>
            <a:rPr lang="en-US" dirty="0"/>
            <a:t>Articulate the connection between trust and learning</a:t>
          </a:r>
        </a:p>
      </dgm:t>
    </dgm:pt>
    <dgm:pt modelId="{DE98C1F7-11E7-4B02-A7D6-56C2ED665D23}" type="parTrans" cxnId="{5B7D8779-A2EC-44D9-8169-C5A63CB804E3}">
      <dgm:prSet/>
      <dgm:spPr/>
      <dgm:t>
        <a:bodyPr/>
        <a:lstStyle/>
        <a:p>
          <a:endParaRPr lang="en-US"/>
        </a:p>
      </dgm:t>
    </dgm:pt>
    <dgm:pt modelId="{942752EF-C3F4-40B0-A238-BF0FF44409DB}" type="sibTrans" cxnId="{5B7D8779-A2EC-44D9-8169-C5A63CB804E3}">
      <dgm:prSet/>
      <dgm:spPr/>
      <dgm:t>
        <a:bodyPr/>
        <a:lstStyle/>
        <a:p>
          <a:endParaRPr lang="en-US"/>
        </a:p>
      </dgm:t>
    </dgm:pt>
    <dgm:pt modelId="{B95ED208-744A-4D63-B5D7-77D922C4D346}">
      <dgm:prSet/>
      <dgm:spPr/>
      <dgm:t>
        <a:bodyPr/>
        <a:lstStyle/>
        <a:p>
          <a:pPr>
            <a:lnSpc>
              <a:spcPct val="100000"/>
            </a:lnSpc>
          </a:pPr>
          <a:r>
            <a:rPr lang="en-US" dirty="0"/>
            <a:t>Identify several Daily, Weekly, and Quarterly Habits that every online instructor should develop</a:t>
          </a:r>
        </a:p>
      </dgm:t>
    </dgm:pt>
    <dgm:pt modelId="{E550F2E7-2FED-4C1D-AB74-C43000274CFE}" type="parTrans" cxnId="{67F6D9F0-B4AC-47F5-8D81-B33FF80B85D0}">
      <dgm:prSet/>
      <dgm:spPr/>
      <dgm:t>
        <a:bodyPr/>
        <a:lstStyle/>
        <a:p>
          <a:endParaRPr lang="en-US"/>
        </a:p>
      </dgm:t>
    </dgm:pt>
    <dgm:pt modelId="{E6A65F47-7105-47F9-B7ED-2702092EEB6C}" type="sibTrans" cxnId="{67F6D9F0-B4AC-47F5-8D81-B33FF80B85D0}">
      <dgm:prSet/>
      <dgm:spPr/>
      <dgm:t>
        <a:bodyPr/>
        <a:lstStyle/>
        <a:p>
          <a:endParaRPr lang="en-US"/>
        </a:p>
      </dgm:t>
    </dgm:pt>
    <dgm:pt modelId="{1D8971F3-75A1-42F1-A6DA-9D5EC576FF60}">
      <dgm:prSet/>
      <dgm:spPr/>
      <dgm:t>
        <a:bodyPr/>
        <a:lstStyle/>
        <a:p>
          <a:pPr>
            <a:lnSpc>
              <a:spcPct val="100000"/>
            </a:lnSpc>
          </a:pPr>
          <a:r>
            <a:rPr lang="en-US" dirty="0"/>
            <a:t>Name 3 online practices that will build trust</a:t>
          </a:r>
        </a:p>
      </dgm:t>
    </dgm:pt>
    <dgm:pt modelId="{369813C0-F1D8-45D0-B33A-DA3FEBA02500}" type="parTrans" cxnId="{7E78AD73-D712-47A9-A5DB-9137C666C03D}">
      <dgm:prSet/>
      <dgm:spPr/>
      <dgm:t>
        <a:bodyPr/>
        <a:lstStyle/>
        <a:p>
          <a:endParaRPr lang="en-US"/>
        </a:p>
      </dgm:t>
    </dgm:pt>
    <dgm:pt modelId="{68C97893-521F-4102-AB4B-8F515DC556C7}" type="sibTrans" cxnId="{7E78AD73-D712-47A9-A5DB-9137C666C03D}">
      <dgm:prSet/>
      <dgm:spPr/>
      <dgm:t>
        <a:bodyPr/>
        <a:lstStyle/>
        <a:p>
          <a:endParaRPr lang="en-US"/>
        </a:p>
      </dgm:t>
    </dgm:pt>
    <dgm:pt modelId="{743C4E59-2A4B-4727-AF8F-3C4665D58A48}">
      <dgm:prSet/>
      <dgm:spPr/>
      <dgm:t>
        <a:bodyPr/>
        <a:lstStyle/>
        <a:p>
          <a:pPr>
            <a:lnSpc>
              <a:spcPct val="100000"/>
            </a:lnSpc>
          </a:pPr>
          <a:r>
            <a:rPr lang="en-US" dirty="0"/>
            <a:t>Employ multiple approaches for giving feedback</a:t>
          </a:r>
        </a:p>
      </dgm:t>
    </dgm:pt>
    <dgm:pt modelId="{76FC21E2-0EB8-450D-BD3B-537687FC8C55}" type="parTrans" cxnId="{189E892F-AFA1-4D41-BC26-C5113526A089}">
      <dgm:prSet/>
      <dgm:spPr/>
      <dgm:t>
        <a:bodyPr/>
        <a:lstStyle/>
        <a:p>
          <a:endParaRPr lang="en-US"/>
        </a:p>
      </dgm:t>
    </dgm:pt>
    <dgm:pt modelId="{F0C9FAF4-F655-440F-A0A4-F770DDE25E1C}" type="sibTrans" cxnId="{189E892F-AFA1-4D41-BC26-C5113526A089}">
      <dgm:prSet/>
      <dgm:spPr/>
      <dgm:t>
        <a:bodyPr/>
        <a:lstStyle/>
        <a:p>
          <a:endParaRPr lang="en-US"/>
        </a:p>
      </dgm:t>
    </dgm:pt>
    <dgm:pt modelId="{B1EBDE77-62F8-43F6-A7E6-D08BF3830E85}">
      <dgm:prSet/>
      <dgm:spPr/>
      <dgm:t>
        <a:bodyPr/>
        <a:lstStyle/>
        <a:p>
          <a:pPr>
            <a:lnSpc>
              <a:spcPct val="100000"/>
            </a:lnSpc>
          </a:pPr>
          <a:r>
            <a:rPr lang="en-US" dirty="0"/>
            <a:t>Develop a brief biography that showcases both knowledge of and enthusiasm for your field of study</a:t>
          </a:r>
        </a:p>
      </dgm:t>
    </dgm:pt>
    <dgm:pt modelId="{711A2395-4F4E-44A3-8F7E-F3B94F67A610}" type="parTrans" cxnId="{3B594A99-51C2-4484-BBE1-D7FE8EEF4C0F}">
      <dgm:prSet/>
      <dgm:spPr/>
      <dgm:t>
        <a:bodyPr/>
        <a:lstStyle/>
        <a:p>
          <a:endParaRPr lang="en-US"/>
        </a:p>
      </dgm:t>
    </dgm:pt>
    <dgm:pt modelId="{697F13D0-FB8B-487B-AC88-0B7B6304C2A7}" type="sibTrans" cxnId="{3B594A99-51C2-4484-BBE1-D7FE8EEF4C0F}">
      <dgm:prSet/>
      <dgm:spPr/>
      <dgm:t>
        <a:bodyPr/>
        <a:lstStyle/>
        <a:p>
          <a:endParaRPr lang="en-US"/>
        </a:p>
      </dgm:t>
    </dgm:pt>
    <dgm:pt modelId="{3685B8B6-171E-4F5F-BC0C-2B0DF811ECF7}" type="pres">
      <dgm:prSet presAssocID="{EEE087BE-EE0C-415A-A0A0-2095BDB32860}" presName="root" presStyleCnt="0">
        <dgm:presLayoutVars>
          <dgm:dir/>
          <dgm:resizeHandles val="exact"/>
        </dgm:presLayoutVars>
      </dgm:prSet>
      <dgm:spPr/>
    </dgm:pt>
    <dgm:pt modelId="{45D03E8D-B0AA-4EE6-9EFD-38B3C8295484}" type="pres">
      <dgm:prSet presAssocID="{6E3DC838-E526-4BCF-A03D-DE6C47B623A0}" presName="compNode" presStyleCnt="0"/>
      <dgm:spPr/>
    </dgm:pt>
    <dgm:pt modelId="{E452FD1F-E205-491C-98E9-0F8BD2F76AD0}" type="pres">
      <dgm:prSet presAssocID="{6E3DC838-E526-4BCF-A03D-DE6C47B623A0}" presName="bgRect" presStyleLbl="bgShp" presStyleIdx="0" presStyleCnt="5"/>
      <dgm:spPr/>
    </dgm:pt>
    <dgm:pt modelId="{A0121B07-1A76-4210-AA29-8D5757C266AA}" type="pres">
      <dgm:prSet presAssocID="{6E3DC838-E526-4BCF-A03D-DE6C47B623A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0B397FE8-5BE8-4AC0-BC4C-BA8C0544E882}" type="pres">
      <dgm:prSet presAssocID="{6E3DC838-E526-4BCF-A03D-DE6C47B623A0}" presName="spaceRect" presStyleCnt="0"/>
      <dgm:spPr/>
    </dgm:pt>
    <dgm:pt modelId="{A411977E-0808-463B-B57A-890D9413D39C}" type="pres">
      <dgm:prSet presAssocID="{6E3DC838-E526-4BCF-A03D-DE6C47B623A0}" presName="parTx" presStyleLbl="revTx" presStyleIdx="0" presStyleCnt="5">
        <dgm:presLayoutVars>
          <dgm:chMax val="0"/>
          <dgm:chPref val="0"/>
        </dgm:presLayoutVars>
      </dgm:prSet>
      <dgm:spPr/>
    </dgm:pt>
    <dgm:pt modelId="{BC5B5BC3-D807-4108-9576-69B220D0907C}" type="pres">
      <dgm:prSet presAssocID="{942752EF-C3F4-40B0-A238-BF0FF44409DB}" presName="sibTrans" presStyleCnt="0"/>
      <dgm:spPr/>
    </dgm:pt>
    <dgm:pt modelId="{8B2D9A6F-925D-4F5A-B6F7-BA7BEC9DB8CA}" type="pres">
      <dgm:prSet presAssocID="{1D8971F3-75A1-42F1-A6DA-9D5EC576FF60}" presName="compNode" presStyleCnt="0"/>
      <dgm:spPr/>
    </dgm:pt>
    <dgm:pt modelId="{B77081D8-032C-40FC-BDA9-301284703F7F}" type="pres">
      <dgm:prSet presAssocID="{1D8971F3-75A1-42F1-A6DA-9D5EC576FF60}" presName="bgRect" presStyleLbl="bgShp" presStyleIdx="1" presStyleCnt="5"/>
      <dgm:spPr/>
    </dgm:pt>
    <dgm:pt modelId="{36627F76-B440-4C32-90E8-FBFC5ABCC64F}" type="pres">
      <dgm:prSet presAssocID="{1D8971F3-75A1-42F1-A6DA-9D5EC576FF6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6E2C8A73-319C-4A7A-99F1-CCA162097F4D}" type="pres">
      <dgm:prSet presAssocID="{1D8971F3-75A1-42F1-A6DA-9D5EC576FF60}" presName="spaceRect" presStyleCnt="0"/>
      <dgm:spPr/>
    </dgm:pt>
    <dgm:pt modelId="{B5B93629-5FD3-44A3-8ACF-85A2FC5365ED}" type="pres">
      <dgm:prSet presAssocID="{1D8971F3-75A1-42F1-A6DA-9D5EC576FF60}" presName="parTx" presStyleLbl="revTx" presStyleIdx="1" presStyleCnt="5">
        <dgm:presLayoutVars>
          <dgm:chMax val="0"/>
          <dgm:chPref val="0"/>
        </dgm:presLayoutVars>
      </dgm:prSet>
      <dgm:spPr/>
    </dgm:pt>
    <dgm:pt modelId="{FBE33396-132E-4939-9ACD-2657DFB0E371}" type="pres">
      <dgm:prSet presAssocID="{68C97893-521F-4102-AB4B-8F515DC556C7}" presName="sibTrans" presStyleCnt="0"/>
      <dgm:spPr/>
    </dgm:pt>
    <dgm:pt modelId="{FCFDA80B-09B9-4609-A745-A5D8622B4582}" type="pres">
      <dgm:prSet presAssocID="{B95ED208-744A-4D63-B5D7-77D922C4D346}" presName="compNode" presStyleCnt="0"/>
      <dgm:spPr/>
    </dgm:pt>
    <dgm:pt modelId="{93C90253-D172-4EF7-ABBF-8FF2BA43F64B}" type="pres">
      <dgm:prSet presAssocID="{B95ED208-744A-4D63-B5D7-77D922C4D346}" presName="bgRect" presStyleLbl="bgShp" presStyleIdx="2" presStyleCnt="5"/>
      <dgm:spPr/>
    </dgm:pt>
    <dgm:pt modelId="{8839B881-5CBA-4FFD-9E2A-F563A3F56495}" type="pres">
      <dgm:prSet presAssocID="{B95ED208-744A-4D63-B5D7-77D922C4D34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532D876E-FF9A-4C89-B562-9D17F62AB1C1}" type="pres">
      <dgm:prSet presAssocID="{B95ED208-744A-4D63-B5D7-77D922C4D346}" presName="spaceRect" presStyleCnt="0"/>
      <dgm:spPr/>
    </dgm:pt>
    <dgm:pt modelId="{C02512FB-7BA6-4BD8-A9EA-52DA279D06D2}" type="pres">
      <dgm:prSet presAssocID="{B95ED208-744A-4D63-B5D7-77D922C4D346}" presName="parTx" presStyleLbl="revTx" presStyleIdx="2" presStyleCnt="5">
        <dgm:presLayoutVars>
          <dgm:chMax val="0"/>
          <dgm:chPref val="0"/>
        </dgm:presLayoutVars>
      </dgm:prSet>
      <dgm:spPr/>
    </dgm:pt>
    <dgm:pt modelId="{4D8E5D93-CD87-4C73-9EE3-F6E7BA2A7B1C}" type="pres">
      <dgm:prSet presAssocID="{E6A65F47-7105-47F9-B7ED-2702092EEB6C}" presName="sibTrans" presStyleCnt="0"/>
      <dgm:spPr/>
    </dgm:pt>
    <dgm:pt modelId="{8DFED82E-312A-4230-8094-0B7BA6D6CF63}" type="pres">
      <dgm:prSet presAssocID="{B1EBDE77-62F8-43F6-A7E6-D08BF3830E85}" presName="compNode" presStyleCnt="0"/>
      <dgm:spPr/>
    </dgm:pt>
    <dgm:pt modelId="{EA039414-873D-4A4B-92FB-EA3D8A111202}" type="pres">
      <dgm:prSet presAssocID="{B1EBDE77-62F8-43F6-A7E6-D08BF3830E85}" presName="bgRect" presStyleLbl="bgShp" presStyleIdx="3" presStyleCnt="5"/>
      <dgm:spPr/>
    </dgm:pt>
    <dgm:pt modelId="{819372EC-B2F5-4F80-B6D2-FAA906F96923}" type="pres">
      <dgm:prSet presAssocID="{B1EBDE77-62F8-43F6-A7E6-D08BF3830E8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814AFBEE-597F-461E-A371-E20AED4B877A}" type="pres">
      <dgm:prSet presAssocID="{B1EBDE77-62F8-43F6-A7E6-D08BF3830E85}" presName="spaceRect" presStyleCnt="0"/>
      <dgm:spPr/>
    </dgm:pt>
    <dgm:pt modelId="{DB195369-77DE-437D-98FB-4BBBF9325B27}" type="pres">
      <dgm:prSet presAssocID="{B1EBDE77-62F8-43F6-A7E6-D08BF3830E85}" presName="parTx" presStyleLbl="revTx" presStyleIdx="3" presStyleCnt="5">
        <dgm:presLayoutVars>
          <dgm:chMax val="0"/>
          <dgm:chPref val="0"/>
        </dgm:presLayoutVars>
      </dgm:prSet>
      <dgm:spPr/>
    </dgm:pt>
    <dgm:pt modelId="{D7D5B76D-D239-BD4B-A4B2-9FED51D42C6F}" type="pres">
      <dgm:prSet presAssocID="{697F13D0-FB8B-487B-AC88-0B7B6304C2A7}" presName="sibTrans" presStyleCnt="0"/>
      <dgm:spPr/>
    </dgm:pt>
    <dgm:pt modelId="{9948BC2F-22EB-4B60-BFA5-A5BA63170F02}" type="pres">
      <dgm:prSet presAssocID="{743C4E59-2A4B-4727-AF8F-3C4665D58A48}" presName="compNode" presStyleCnt="0"/>
      <dgm:spPr/>
    </dgm:pt>
    <dgm:pt modelId="{A626A50B-6007-4857-B6E4-5A5E291F72BE}" type="pres">
      <dgm:prSet presAssocID="{743C4E59-2A4B-4727-AF8F-3C4665D58A48}" presName="bgRect" presStyleLbl="bgShp" presStyleIdx="4" presStyleCnt="5"/>
      <dgm:spPr/>
    </dgm:pt>
    <dgm:pt modelId="{4CAF131D-F628-4358-8694-D10E653988A2}" type="pres">
      <dgm:prSet presAssocID="{743C4E59-2A4B-4727-AF8F-3C4665D58A4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4E25FD77-5DC7-46D2-9FCC-2B67102B2128}" type="pres">
      <dgm:prSet presAssocID="{743C4E59-2A4B-4727-AF8F-3C4665D58A48}" presName="spaceRect" presStyleCnt="0"/>
      <dgm:spPr/>
    </dgm:pt>
    <dgm:pt modelId="{476EA96C-1B05-4E0E-98D9-3E7BD9EDE3DD}" type="pres">
      <dgm:prSet presAssocID="{743C4E59-2A4B-4727-AF8F-3C4665D58A48}" presName="parTx" presStyleLbl="revTx" presStyleIdx="4" presStyleCnt="5">
        <dgm:presLayoutVars>
          <dgm:chMax val="0"/>
          <dgm:chPref val="0"/>
        </dgm:presLayoutVars>
      </dgm:prSet>
      <dgm:spPr/>
    </dgm:pt>
  </dgm:ptLst>
  <dgm:cxnLst>
    <dgm:cxn modelId="{189E892F-AFA1-4D41-BC26-C5113526A089}" srcId="{EEE087BE-EE0C-415A-A0A0-2095BDB32860}" destId="{743C4E59-2A4B-4727-AF8F-3C4665D58A48}" srcOrd="4" destOrd="0" parTransId="{76FC21E2-0EB8-450D-BD3B-537687FC8C55}" sibTransId="{F0C9FAF4-F655-440F-A0A4-F770DDE25E1C}"/>
    <dgm:cxn modelId="{D61CDF5B-955C-2D43-88EA-6B60907953F8}" type="presOf" srcId="{6E3DC838-E526-4BCF-A03D-DE6C47B623A0}" destId="{A411977E-0808-463B-B57A-890D9413D39C}" srcOrd="0" destOrd="0" presId="urn:microsoft.com/office/officeart/2018/2/layout/IconVerticalSolidList"/>
    <dgm:cxn modelId="{4B5C966A-075E-304D-A3D6-CC031CF81260}" type="presOf" srcId="{B1EBDE77-62F8-43F6-A7E6-D08BF3830E85}" destId="{DB195369-77DE-437D-98FB-4BBBF9325B27}" srcOrd="0" destOrd="0" presId="urn:microsoft.com/office/officeart/2018/2/layout/IconVerticalSolidList"/>
    <dgm:cxn modelId="{7E78AD73-D712-47A9-A5DB-9137C666C03D}" srcId="{EEE087BE-EE0C-415A-A0A0-2095BDB32860}" destId="{1D8971F3-75A1-42F1-A6DA-9D5EC576FF60}" srcOrd="1" destOrd="0" parTransId="{369813C0-F1D8-45D0-B33A-DA3FEBA02500}" sibTransId="{68C97893-521F-4102-AB4B-8F515DC556C7}"/>
    <dgm:cxn modelId="{5B7D8779-A2EC-44D9-8169-C5A63CB804E3}" srcId="{EEE087BE-EE0C-415A-A0A0-2095BDB32860}" destId="{6E3DC838-E526-4BCF-A03D-DE6C47B623A0}" srcOrd="0" destOrd="0" parTransId="{DE98C1F7-11E7-4B02-A7D6-56C2ED665D23}" sibTransId="{942752EF-C3F4-40B0-A238-BF0FF44409DB}"/>
    <dgm:cxn modelId="{ADECBB7F-3D38-9D42-A95D-3F5DAC2C5193}" type="presOf" srcId="{1D8971F3-75A1-42F1-A6DA-9D5EC576FF60}" destId="{B5B93629-5FD3-44A3-8ACF-85A2FC5365ED}" srcOrd="0" destOrd="0" presId="urn:microsoft.com/office/officeart/2018/2/layout/IconVerticalSolidList"/>
    <dgm:cxn modelId="{3B594A99-51C2-4484-BBE1-D7FE8EEF4C0F}" srcId="{EEE087BE-EE0C-415A-A0A0-2095BDB32860}" destId="{B1EBDE77-62F8-43F6-A7E6-D08BF3830E85}" srcOrd="3" destOrd="0" parTransId="{711A2395-4F4E-44A3-8F7E-F3B94F67A610}" sibTransId="{697F13D0-FB8B-487B-AC88-0B7B6304C2A7}"/>
    <dgm:cxn modelId="{0FBF2C9C-BFAE-4C8B-A63B-275E341A5E76}" type="presOf" srcId="{EEE087BE-EE0C-415A-A0A0-2095BDB32860}" destId="{3685B8B6-171E-4F5F-BC0C-2B0DF811ECF7}" srcOrd="0" destOrd="0" presId="urn:microsoft.com/office/officeart/2018/2/layout/IconVerticalSolidList"/>
    <dgm:cxn modelId="{E8DAF6AF-FC66-CE45-9035-6895936DF5CD}" type="presOf" srcId="{B95ED208-744A-4D63-B5D7-77D922C4D346}" destId="{C02512FB-7BA6-4BD8-A9EA-52DA279D06D2}" srcOrd="0" destOrd="0" presId="urn:microsoft.com/office/officeart/2018/2/layout/IconVerticalSolidList"/>
    <dgm:cxn modelId="{0B4607BB-2B61-344B-8B55-AC330EBE6AE8}" type="presOf" srcId="{743C4E59-2A4B-4727-AF8F-3C4665D58A48}" destId="{476EA96C-1B05-4E0E-98D9-3E7BD9EDE3DD}" srcOrd="0" destOrd="0" presId="urn:microsoft.com/office/officeart/2018/2/layout/IconVerticalSolidList"/>
    <dgm:cxn modelId="{67F6D9F0-B4AC-47F5-8D81-B33FF80B85D0}" srcId="{EEE087BE-EE0C-415A-A0A0-2095BDB32860}" destId="{B95ED208-744A-4D63-B5D7-77D922C4D346}" srcOrd="2" destOrd="0" parTransId="{E550F2E7-2FED-4C1D-AB74-C43000274CFE}" sibTransId="{E6A65F47-7105-47F9-B7ED-2702092EEB6C}"/>
    <dgm:cxn modelId="{F956F1C0-6683-8C47-AC62-380A0473C0B2}" type="presParOf" srcId="{3685B8B6-171E-4F5F-BC0C-2B0DF811ECF7}" destId="{45D03E8D-B0AA-4EE6-9EFD-38B3C8295484}" srcOrd="0" destOrd="0" presId="urn:microsoft.com/office/officeart/2018/2/layout/IconVerticalSolidList"/>
    <dgm:cxn modelId="{FB339088-9E7A-864B-A34C-DD0DBFF7D3ED}" type="presParOf" srcId="{45D03E8D-B0AA-4EE6-9EFD-38B3C8295484}" destId="{E452FD1F-E205-491C-98E9-0F8BD2F76AD0}" srcOrd="0" destOrd="0" presId="urn:microsoft.com/office/officeart/2018/2/layout/IconVerticalSolidList"/>
    <dgm:cxn modelId="{4520DD68-169B-9245-82F9-385A2C83E6A0}" type="presParOf" srcId="{45D03E8D-B0AA-4EE6-9EFD-38B3C8295484}" destId="{A0121B07-1A76-4210-AA29-8D5757C266AA}" srcOrd="1" destOrd="0" presId="urn:microsoft.com/office/officeart/2018/2/layout/IconVerticalSolidList"/>
    <dgm:cxn modelId="{F0629828-F389-C248-9803-A4DC15622698}" type="presParOf" srcId="{45D03E8D-B0AA-4EE6-9EFD-38B3C8295484}" destId="{0B397FE8-5BE8-4AC0-BC4C-BA8C0544E882}" srcOrd="2" destOrd="0" presId="urn:microsoft.com/office/officeart/2018/2/layout/IconVerticalSolidList"/>
    <dgm:cxn modelId="{9831AACC-D9E8-7C44-B471-098112A5D97E}" type="presParOf" srcId="{45D03E8D-B0AA-4EE6-9EFD-38B3C8295484}" destId="{A411977E-0808-463B-B57A-890D9413D39C}" srcOrd="3" destOrd="0" presId="urn:microsoft.com/office/officeart/2018/2/layout/IconVerticalSolidList"/>
    <dgm:cxn modelId="{E997715C-85FC-3848-8EF5-6F9417549250}" type="presParOf" srcId="{3685B8B6-171E-4F5F-BC0C-2B0DF811ECF7}" destId="{BC5B5BC3-D807-4108-9576-69B220D0907C}" srcOrd="1" destOrd="0" presId="urn:microsoft.com/office/officeart/2018/2/layout/IconVerticalSolidList"/>
    <dgm:cxn modelId="{6687CF4E-4AD2-DD4C-A863-D234EC3D551E}" type="presParOf" srcId="{3685B8B6-171E-4F5F-BC0C-2B0DF811ECF7}" destId="{8B2D9A6F-925D-4F5A-B6F7-BA7BEC9DB8CA}" srcOrd="2" destOrd="0" presId="urn:microsoft.com/office/officeart/2018/2/layout/IconVerticalSolidList"/>
    <dgm:cxn modelId="{FFD4D053-0A84-E24D-AA96-5399AFA42A0E}" type="presParOf" srcId="{8B2D9A6F-925D-4F5A-B6F7-BA7BEC9DB8CA}" destId="{B77081D8-032C-40FC-BDA9-301284703F7F}" srcOrd="0" destOrd="0" presId="urn:microsoft.com/office/officeart/2018/2/layout/IconVerticalSolidList"/>
    <dgm:cxn modelId="{8E8336C3-F864-F947-BEC8-9D36F49F7802}" type="presParOf" srcId="{8B2D9A6F-925D-4F5A-B6F7-BA7BEC9DB8CA}" destId="{36627F76-B440-4C32-90E8-FBFC5ABCC64F}" srcOrd="1" destOrd="0" presId="urn:microsoft.com/office/officeart/2018/2/layout/IconVerticalSolidList"/>
    <dgm:cxn modelId="{B301A4A9-543F-0547-AB97-C194E2E7D42C}" type="presParOf" srcId="{8B2D9A6F-925D-4F5A-B6F7-BA7BEC9DB8CA}" destId="{6E2C8A73-319C-4A7A-99F1-CCA162097F4D}" srcOrd="2" destOrd="0" presId="urn:microsoft.com/office/officeart/2018/2/layout/IconVerticalSolidList"/>
    <dgm:cxn modelId="{D9484378-A54A-1248-891F-7D8FBE215B41}" type="presParOf" srcId="{8B2D9A6F-925D-4F5A-B6F7-BA7BEC9DB8CA}" destId="{B5B93629-5FD3-44A3-8ACF-85A2FC5365ED}" srcOrd="3" destOrd="0" presId="urn:microsoft.com/office/officeart/2018/2/layout/IconVerticalSolidList"/>
    <dgm:cxn modelId="{9B4B4210-90CA-F44E-88D7-A9EA49E71439}" type="presParOf" srcId="{3685B8B6-171E-4F5F-BC0C-2B0DF811ECF7}" destId="{FBE33396-132E-4939-9ACD-2657DFB0E371}" srcOrd="3" destOrd="0" presId="urn:microsoft.com/office/officeart/2018/2/layout/IconVerticalSolidList"/>
    <dgm:cxn modelId="{D0B1ED4C-57F0-C940-B229-CFDD217F23C0}" type="presParOf" srcId="{3685B8B6-171E-4F5F-BC0C-2B0DF811ECF7}" destId="{FCFDA80B-09B9-4609-A745-A5D8622B4582}" srcOrd="4" destOrd="0" presId="urn:microsoft.com/office/officeart/2018/2/layout/IconVerticalSolidList"/>
    <dgm:cxn modelId="{1324D6E1-65DB-7144-882D-E0F67EBC3F1E}" type="presParOf" srcId="{FCFDA80B-09B9-4609-A745-A5D8622B4582}" destId="{93C90253-D172-4EF7-ABBF-8FF2BA43F64B}" srcOrd="0" destOrd="0" presId="urn:microsoft.com/office/officeart/2018/2/layout/IconVerticalSolidList"/>
    <dgm:cxn modelId="{D4FA374E-8A64-A247-9D4D-DA56D2B90499}" type="presParOf" srcId="{FCFDA80B-09B9-4609-A745-A5D8622B4582}" destId="{8839B881-5CBA-4FFD-9E2A-F563A3F56495}" srcOrd="1" destOrd="0" presId="urn:microsoft.com/office/officeart/2018/2/layout/IconVerticalSolidList"/>
    <dgm:cxn modelId="{E923BF3E-AFDB-5040-AE88-38A7985B759E}" type="presParOf" srcId="{FCFDA80B-09B9-4609-A745-A5D8622B4582}" destId="{532D876E-FF9A-4C89-B562-9D17F62AB1C1}" srcOrd="2" destOrd="0" presId="urn:microsoft.com/office/officeart/2018/2/layout/IconVerticalSolidList"/>
    <dgm:cxn modelId="{F3EC72F5-7268-C543-ADA5-876B06F0545B}" type="presParOf" srcId="{FCFDA80B-09B9-4609-A745-A5D8622B4582}" destId="{C02512FB-7BA6-4BD8-A9EA-52DA279D06D2}" srcOrd="3" destOrd="0" presId="urn:microsoft.com/office/officeart/2018/2/layout/IconVerticalSolidList"/>
    <dgm:cxn modelId="{C0E589F1-EF31-2F45-B692-E52DA013643E}" type="presParOf" srcId="{3685B8B6-171E-4F5F-BC0C-2B0DF811ECF7}" destId="{4D8E5D93-CD87-4C73-9EE3-F6E7BA2A7B1C}" srcOrd="5" destOrd="0" presId="urn:microsoft.com/office/officeart/2018/2/layout/IconVerticalSolidList"/>
    <dgm:cxn modelId="{30C1CD50-F199-F545-8EDE-2D14AFB2102B}" type="presParOf" srcId="{3685B8B6-171E-4F5F-BC0C-2B0DF811ECF7}" destId="{8DFED82E-312A-4230-8094-0B7BA6D6CF63}" srcOrd="6" destOrd="0" presId="urn:microsoft.com/office/officeart/2018/2/layout/IconVerticalSolidList"/>
    <dgm:cxn modelId="{B4A089B2-38F7-8940-BBCD-D503C5B8AE09}" type="presParOf" srcId="{8DFED82E-312A-4230-8094-0B7BA6D6CF63}" destId="{EA039414-873D-4A4B-92FB-EA3D8A111202}" srcOrd="0" destOrd="0" presId="urn:microsoft.com/office/officeart/2018/2/layout/IconVerticalSolidList"/>
    <dgm:cxn modelId="{8FDEC61C-5280-6D4F-A3EC-9719ABED8A38}" type="presParOf" srcId="{8DFED82E-312A-4230-8094-0B7BA6D6CF63}" destId="{819372EC-B2F5-4F80-B6D2-FAA906F96923}" srcOrd="1" destOrd="0" presId="urn:microsoft.com/office/officeart/2018/2/layout/IconVerticalSolidList"/>
    <dgm:cxn modelId="{30281DC0-D0CD-0446-853C-6C5ADBB71D6B}" type="presParOf" srcId="{8DFED82E-312A-4230-8094-0B7BA6D6CF63}" destId="{814AFBEE-597F-461E-A371-E20AED4B877A}" srcOrd="2" destOrd="0" presId="urn:microsoft.com/office/officeart/2018/2/layout/IconVerticalSolidList"/>
    <dgm:cxn modelId="{0406C34F-8332-744A-B3F0-9C29E995DB4C}" type="presParOf" srcId="{8DFED82E-312A-4230-8094-0B7BA6D6CF63}" destId="{DB195369-77DE-437D-98FB-4BBBF9325B27}" srcOrd="3" destOrd="0" presId="urn:microsoft.com/office/officeart/2018/2/layout/IconVerticalSolidList"/>
    <dgm:cxn modelId="{75E1989E-11AC-C74E-99C5-C2063B77A7CF}" type="presParOf" srcId="{3685B8B6-171E-4F5F-BC0C-2B0DF811ECF7}" destId="{D7D5B76D-D239-BD4B-A4B2-9FED51D42C6F}" srcOrd="7" destOrd="0" presId="urn:microsoft.com/office/officeart/2018/2/layout/IconVerticalSolidList"/>
    <dgm:cxn modelId="{AB9EC3C9-3ABD-1041-981D-7BD5840F9B8F}" type="presParOf" srcId="{3685B8B6-171E-4F5F-BC0C-2B0DF811ECF7}" destId="{9948BC2F-22EB-4B60-BFA5-A5BA63170F02}" srcOrd="8" destOrd="0" presId="urn:microsoft.com/office/officeart/2018/2/layout/IconVerticalSolidList"/>
    <dgm:cxn modelId="{43FDBD68-7B0C-9D46-BC87-05C2FFF8B5E8}" type="presParOf" srcId="{9948BC2F-22EB-4B60-BFA5-A5BA63170F02}" destId="{A626A50B-6007-4857-B6E4-5A5E291F72BE}" srcOrd="0" destOrd="0" presId="urn:microsoft.com/office/officeart/2018/2/layout/IconVerticalSolidList"/>
    <dgm:cxn modelId="{DF4F6840-0252-BB4F-8319-7C4016B8904C}" type="presParOf" srcId="{9948BC2F-22EB-4B60-BFA5-A5BA63170F02}" destId="{4CAF131D-F628-4358-8694-D10E653988A2}" srcOrd="1" destOrd="0" presId="urn:microsoft.com/office/officeart/2018/2/layout/IconVerticalSolidList"/>
    <dgm:cxn modelId="{3499DDFF-B2D5-7844-A7C7-C1EB327B319A}" type="presParOf" srcId="{9948BC2F-22EB-4B60-BFA5-A5BA63170F02}" destId="{4E25FD77-5DC7-46D2-9FCC-2B67102B2128}" srcOrd="2" destOrd="0" presId="urn:microsoft.com/office/officeart/2018/2/layout/IconVerticalSolidList"/>
    <dgm:cxn modelId="{8FA9D527-5F76-B746-A367-B63BF6BFBC99}" type="presParOf" srcId="{9948BC2F-22EB-4B60-BFA5-A5BA63170F02}" destId="{476EA96C-1B05-4E0E-98D9-3E7BD9EDE3D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DFFB59-22B4-4737-9EB2-197FF91B6212}"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59958701-8C74-4211-91A4-15D0CCFD893A}">
      <dgm:prSet/>
      <dgm:spPr/>
      <dgm:t>
        <a:bodyPr/>
        <a:lstStyle/>
        <a:p>
          <a:r>
            <a:rPr lang="en-US"/>
            <a:t>Rubrics and Speedgrader</a:t>
          </a:r>
        </a:p>
      </dgm:t>
    </dgm:pt>
    <dgm:pt modelId="{A77A693F-B9DC-47D5-9422-3959759DC4C7}" type="parTrans" cxnId="{E057F3A2-3C4A-427F-B81B-656F7F9CF228}">
      <dgm:prSet/>
      <dgm:spPr/>
      <dgm:t>
        <a:bodyPr/>
        <a:lstStyle/>
        <a:p>
          <a:endParaRPr lang="en-US"/>
        </a:p>
      </dgm:t>
    </dgm:pt>
    <dgm:pt modelId="{73B7D340-C266-4359-934E-23C6E959C5C0}" type="sibTrans" cxnId="{E057F3A2-3C4A-427F-B81B-656F7F9CF228}">
      <dgm:prSet/>
      <dgm:spPr/>
      <dgm:t>
        <a:bodyPr/>
        <a:lstStyle/>
        <a:p>
          <a:endParaRPr lang="en-US"/>
        </a:p>
      </dgm:t>
    </dgm:pt>
    <dgm:pt modelId="{BCCA3BE4-86FF-491E-8DB4-6B7E3A537583}">
      <dgm:prSet/>
      <dgm:spPr/>
      <dgm:t>
        <a:bodyPr/>
        <a:lstStyle/>
        <a:p>
          <a:r>
            <a:rPr lang="en-US"/>
            <a:t>Email</a:t>
          </a:r>
        </a:p>
      </dgm:t>
    </dgm:pt>
    <dgm:pt modelId="{3393A370-C47E-4F0E-A0A0-A02030488394}" type="parTrans" cxnId="{6C4B8C24-B2E7-4749-B2A7-F771107AF8C8}">
      <dgm:prSet/>
      <dgm:spPr/>
      <dgm:t>
        <a:bodyPr/>
        <a:lstStyle/>
        <a:p>
          <a:endParaRPr lang="en-US"/>
        </a:p>
      </dgm:t>
    </dgm:pt>
    <dgm:pt modelId="{2765E503-37A1-47E2-86EC-40175A92E5A3}" type="sibTrans" cxnId="{6C4B8C24-B2E7-4749-B2A7-F771107AF8C8}">
      <dgm:prSet/>
      <dgm:spPr/>
      <dgm:t>
        <a:bodyPr/>
        <a:lstStyle/>
        <a:p>
          <a:endParaRPr lang="en-US"/>
        </a:p>
      </dgm:t>
    </dgm:pt>
    <dgm:pt modelId="{D2ADA887-B6EC-4CA8-856F-5BB7FE6C3C0E}">
      <dgm:prSet/>
      <dgm:spPr/>
      <dgm:t>
        <a:bodyPr/>
        <a:lstStyle/>
        <a:p>
          <a:r>
            <a:rPr lang="en-US"/>
            <a:t>Discussion Posts</a:t>
          </a:r>
        </a:p>
      </dgm:t>
    </dgm:pt>
    <dgm:pt modelId="{8A0DC272-9F88-4ED0-BC90-B5664C265FA3}" type="parTrans" cxnId="{0D816D10-2940-40C7-A477-CCE22C3C4238}">
      <dgm:prSet/>
      <dgm:spPr/>
      <dgm:t>
        <a:bodyPr/>
        <a:lstStyle/>
        <a:p>
          <a:endParaRPr lang="en-US"/>
        </a:p>
      </dgm:t>
    </dgm:pt>
    <dgm:pt modelId="{9104356B-79CD-4AE8-B290-AB3A6C67E9EE}" type="sibTrans" cxnId="{0D816D10-2940-40C7-A477-CCE22C3C4238}">
      <dgm:prSet/>
      <dgm:spPr/>
      <dgm:t>
        <a:bodyPr/>
        <a:lstStyle/>
        <a:p>
          <a:endParaRPr lang="en-US"/>
        </a:p>
      </dgm:t>
    </dgm:pt>
    <dgm:pt modelId="{A0EEF651-05FB-4C76-BB14-8751AD7EBD37}">
      <dgm:prSet/>
      <dgm:spPr/>
      <dgm:t>
        <a:bodyPr/>
        <a:lstStyle/>
        <a:p>
          <a:r>
            <a:rPr lang="en-US"/>
            <a:t>Announcements</a:t>
          </a:r>
        </a:p>
      </dgm:t>
    </dgm:pt>
    <dgm:pt modelId="{9687EDC2-5672-406F-AFE2-6221B9EAD6FD}" type="parTrans" cxnId="{29728BA5-C964-4826-A5AE-E22064ED14DF}">
      <dgm:prSet/>
      <dgm:spPr/>
      <dgm:t>
        <a:bodyPr/>
        <a:lstStyle/>
        <a:p>
          <a:endParaRPr lang="en-US"/>
        </a:p>
      </dgm:t>
    </dgm:pt>
    <dgm:pt modelId="{9873DB51-875A-4EEB-A782-EBE5BD6F644F}" type="sibTrans" cxnId="{29728BA5-C964-4826-A5AE-E22064ED14DF}">
      <dgm:prSet/>
      <dgm:spPr/>
      <dgm:t>
        <a:bodyPr/>
        <a:lstStyle/>
        <a:p>
          <a:endParaRPr lang="en-US"/>
        </a:p>
      </dgm:t>
    </dgm:pt>
    <dgm:pt modelId="{1069C0E6-9CF3-4819-9C0D-6364F600BCC2}">
      <dgm:prSet/>
      <dgm:spPr/>
      <dgm:t>
        <a:bodyPr/>
        <a:lstStyle/>
        <a:p>
          <a:r>
            <a:rPr lang="en-US"/>
            <a:t>Text, Audio, Video</a:t>
          </a:r>
        </a:p>
      </dgm:t>
    </dgm:pt>
    <dgm:pt modelId="{BD367D67-B90F-44EA-BFDF-9BB6D50BD3CC}" type="parTrans" cxnId="{BC57B04A-3BBB-4245-A996-82C536B52A89}">
      <dgm:prSet/>
      <dgm:spPr/>
      <dgm:t>
        <a:bodyPr/>
        <a:lstStyle/>
        <a:p>
          <a:endParaRPr lang="en-US"/>
        </a:p>
      </dgm:t>
    </dgm:pt>
    <dgm:pt modelId="{6A36E133-ECF1-4890-946F-92CB12516D9F}" type="sibTrans" cxnId="{BC57B04A-3BBB-4245-A996-82C536B52A89}">
      <dgm:prSet/>
      <dgm:spPr/>
      <dgm:t>
        <a:bodyPr/>
        <a:lstStyle/>
        <a:p>
          <a:endParaRPr lang="en-US"/>
        </a:p>
      </dgm:t>
    </dgm:pt>
    <dgm:pt modelId="{50AB9343-2850-44C8-8D3F-77621E7F5A17}" type="pres">
      <dgm:prSet presAssocID="{7BDFFB59-22B4-4737-9EB2-197FF91B6212}" presName="root" presStyleCnt="0">
        <dgm:presLayoutVars>
          <dgm:dir/>
          <dgm:resizeHandles val="exact"/>
        </dgm:presLayoutVars>
      </dgm:prSet>
      <dgm:spPr/>
    </dgm:pt>
    <dgm:pt modelId="{4401D02A-0042-450C-A6D4-088840451BE3}" type="pres">
      <dgm:prSet presAssocID="{59958701-8C74-4211-91A4-15D0CCFD893A}" presName="compNode" presStyleCnt="0"/>
      <dgm:spPr/>
    </dgm:pt>
    <dgm:pt modelId="{D8D73EE9-CD97-47EC-94B3-A6E60326FC03}" type="pres">
      <dgm:prSet presAssocID="{59958701-8C74-4211-91A4-15D0CCFD893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09194D42-A062-428D-810B-9E14604AE938}" type="pres">
      <dgm:prSet presAssocID="{59958701-8C74-4211-91A4-15D0CCFD893A}" presName="spaceRect" presStyleCnt="0"/>
      <dgm:spPr/>
    </dgm:pt>
    <dgm:pt modelId="{855E1E72-7890-4324-B72F-6CBAF71F6B79}" type="pres">
      <dgm:prSet presAssocID="{59958701-8C74-4211-91A4-15D0CCFD893A}" presName="textRect" presStyleLbl="revTx" presStyleIdx="0" presStyleCnt="5">
        <dgm:presLayoutVars>
          <dgm:chMax val="1"/>
          <dgm:chPref val="1"/>
        </dgm:presLayoutVars>
      </dgm:prSet>
      <dgm:spPr/>
    </dgm:pt>
    <dgm:pt modelId="{93DE76A1-2F86-45F3-A053-CB98EE9CE207}" type="pres">
      <dgm:prSet presAssocID="{73B7D340-C266-4359-934E-23C6E959C5C0}" presName="sibTrans" presStyleCnt="0"/>
      <dgm:spPr/>
    </dgm:pt>
    <dgm:pt modelId="{6C81BAC5-25C5-41A0-8866-ED011B0017D6}" type="pres">
      <dgm:prSet presAssocID="{BCCA3BE4-86FF-491E-8DB4-6B7E3A537583}" presName="compNode" presStyleCnt="0"/>
      <dgm:spPr/>
    </dgm:pt>
    <dgm:pt modelId="{DF080459-1811-4BE3-B7CA-AA209E3CABA5}" type="pres">
      <dgm:prSet presAssocID="{BCCA3BE4-86FF-491E-8DB4-6B7E3A53758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1A034890-F28A-4053-930D-8DDCFB2D5F4F}" type="pres">
      <dgm:prSet presAssocID="{BCCA3BE4-86FF-491E-8DB4-6B7E3A537583}" presName="spaceRect" presStyleCnt="0"/>
      <dgm:spPr/>
    </dgm:pt>
    <dgm:pt modelId="{7991F18C-D60D-47CD-ABFF-37A33DF1D8D8}" type="pres">
      <dgm:prSet presAssocID="{BCCA3BE4-86FF-491E-8DB4-6B7E3A537583}" presName="textRect" presStyleLbl="revTx" presStyleIdx="1" presStyleCnt="5">
        <dgm:presLayoutVars>
          <dgm:chMax val="1"/>
          <dgm:chPref val="1"/>
        </dgm:presLayoutVars>
      </dgm:prSet>
      <dgm:spPr/>
    </dgm:pt>
    <dgm:pt modelId="{B03AEC3C-E218-4AB8-A2D7-599268400900}" type="pres">
      <dgm:prSet presAssocID="{2765E503-37A1-47E2-86EC-40175A92E5A3}" presName="sibTrans" presStyleCnt="0"/>
      <dgm:spPr/>
    </dgm:pt>
    <dgm:pt modelId="{6FAD3E4A-004C-4EFA-B7F0-E54881C49C24}" type="pres">
      <dgm:prSet presAssocID="{D2ADA887-B6EC-4CA8-856F-5BB7FE6C3C0E}" presName="compNode" presStyleCnt="0"/>
      <dgm:spPr/>
    </dgm:pt>
    <dgm:pt modelId="{23711560-32B4-46E6-B79C-EB4212C04440}" type="pres">
      <dgm:prSet presAssocID="{D2ADA887-B6EC-4CA8-856F-5BB7FE6C3C0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BC57004A-15A1-4347-8D3D-925FB5FD4474}" type="pres">
      <dgm:prSet presAssocID="{D2ADA887-B6EC-4CA8-856F-5BB7FE6C3C0E}" presName="spaceRect" presStyleCnt="0"/>
      <dgm:spPr/>
    </dgm:pt>
    <dgm:pt modelId="{5532B937-1EF5-4412-BEDA-87735169650C}" type="pres">
      <dgm:prSet presAssocID="{D2ADA887-B6EC-4CA8-856F-5BB7FE6C3C0E}" presName="textRect" presStyleLbl="revTx" presStyleIdx="2" presStyleCnt="5">
        <dgm:presLayoutVars>
          <dgm:chMax val="1"/>
          <dgm:chPref val="1"/>
        </dgm:presLayoutVars>
      </dgm:prSet>
      <dgm:spPr/>
    </dgm:pt>
    <dgm:pt modelId="{AFE97A9A-881F-425B-BF8E-9EE11CC40E96}" type="pres">
      <dgm:prSet presAssocID="{9104356B-79CD-4AE8-B290-AB3A6C67E9EE}" presName="sibTrans" presStyleCnt="0"/>
      <dgm:spPr/>
    </dgm:pt>
    <dgm:pt modelId="{4D0ABFE5-7A53-42C4-9AE6-799280D5C444}" type="pres">
      <dgm:prSet presAssocID="{A0EEF651-05FB-4C76-BB14-8751AD7EBD37}" presName="compNode" presStyleCnt="0"/>
      <dgm:spPr/>
    </dgm:pt>
    <dgm:pt modelId="{95E1CA6A-30CD-427E-84B5-8BA779AAF923}" type="pres">
      <dgm:prSet presAssocID="{A0EEF651-05FB-4C76-BB14-8751AD7EBD3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gaphone"/>
        </a:ext>
      </dgm:extLst>
    </dgm:pt>
    <dgm:pt modelId="{FEBFB628-4894-4D7B-8BDF-617D6266889D}" type="pres">
      <dgm:prSet presAssocID="{A0EEF651-05FB-4C76-BB14-8751AD7EBD37}" presName="spaceRect" presStyleCnt="0"/>
      <dgm:spPr/>
    </dgm:pt>
    <dgm:pt modelId="{3EF92218-25C5-4847-BDD8-561CDB6FF118}" type="pres">
      <dgm:prSet presAssocID="{A0EEF651-05FB-4C76-BB14-8751AD7EBD37}" presName="textRect" presStyleLbl="revTx" presStyleIdx="3" presStyleCnt="5">
        <dgm:presLayoutVars>
          <dgm:chMax val="1"/>
          <dgm:chPref val="1"/>
        </dgm:presLayoutVars>
      </dgm:prSet>
      <dgm:spPr/>
    </dgm:pt>
    <dgm:pt modelId="{D625CF9E-8587-4766-90A7-AE8BD3BB72ED}" type="pres">
      <dgm:prSet presAssocID="{9873DB51-875A-4EEB-A782-EBE5BD6F644F}" presName="sibTrans" presStyleCnt="0"/>
      <dgm:spPr/>
    </dgm:pt>
    <dgm:pt modelId="{0336E2BA-BAB2-414C-BBFC-221275594CA6}" type="pres">
      <dgm:prSet presAssocID="{1069C0E6-9CF3-4819-9C0D-6364F600BCC2}" presName="compNode" presStyleCnt="0"/>
      <dgm:spPr/>
    </dgm:pt>
    <dgm:pt modelId="{8E73C161-DA17-4225-BF72-7B51430DE077}" type="pres">
      <dgm:prSet presAssocID="{1069C0E6-9CF3-4819-9C0D-6364F600BCC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Video camera"/>
        </a:ext>
      </dgm:extLst>
    </dgm:pt>
    <dgm:pt modelId="{3352C82E-A250-4D99-BD58-B7613C5A592F}" type="pres">
      <dgm:prSet presAssocID="{1069C0E6-9CF3-4819-9C0D-6364F600BCC2}" presName="spaceRect" presStyleCnt="0"/>
      <dgm:spPr/>
    </dgm:pt>
    <dgm:pt modelId="{AD2816C4-3C41-4C4F-9907-8141C5E57D18}" type="pres">
      <dgm:prSet presAssocID="{1069C0E6-9CF3-4819-9C0D-6364F600BCC2}" presName="textRect" presStyleLbl="revTx" presStyleIdx="4" presStyleCnt="5">
        <dgm:presLayoutVars>
          <dgm:chMax val="1"/>
          <dgm:chPref val="1"/>
        </dgm:presLayoutVars>
      </dgm:prSet>
      <dgm:spPr/>
    </dgm:pt>
  </dgm:ptLst>
  <dgm:cxnLst>
    <dgm:cxn modelId="{0D816D10-2940-40C7-A477-CCE22C3C4238}" srcId="{7BDFFB59-22B4-4737-9EB2-197FF91B6212}" destId="{D2ADA887-B6EC-4CA8-856F-5BB7FE6C3C0E}" srcOrd="2" destOrd="0" parTransId="{8A0DC272-9F88-4ED0-BC90-B5664C265FA3}" sibTransId="{9104356B-79CD-4AE8-B290-AB3A6C67E9EE}"/>
    <dgm:cxn modelId="{6C4B8C24-B2E7-4749-B2A7-F771107AF8C8}" srcId="{7BDFFB59-22B4-4737-9EB2-197FF91B6212}" destId="{BCCA3BE4-86FF-491E-8DB4-6B7E3A537583}" srcOrd="1" destOrd="0" parTransId="{3393A370-C47E-4F0E-A0A0-A02030488394}" sibTransId="{2765E503-37A1-47E2-86EC-40175A92E5A3}"/>
    <dgm:cxn modelId="{9EC4F364-2744-47F9-A3F6-89DCF183310F}" type="presOf" srcId="{7BDFFB59-22B4-4737-9EB2-197FF91B6212}" destId="{50AB9343-2850-44C8-8D3F-77621E7F5A17}" srcOrd="0" destOrd="0" presId="urn:microsoft.com/office/officeart/2018/2/layout/IconLabelList"/>
    <dgm:cxn modelId="{30E22246-6359-45FE-9239-9A9569F836FA}" type="presOf" srcId="{1069C0E6-9CF3-4819-9C0D-6364F600BCC2}" destId="{AD2816C4-3C41-4C4F-9907-8141C5E57D18}" srcOrd="0" destOrd="0" presId="urn:microsoft.com/office/officeart/2018/2/layout/IconLabelList"/>
    <dgm:cxn modelId="{BC57B04A-3BBB-4245-A996-82C536B52A89}" srcId="{7BDFFB59-22B4-4737-9EB2-197FF91B6212}" destId="{1069C0E6-9CF3-4819-9C0D-6364F600BCC2}" srcOrd="4" destOrd="0" parTransId="{BD367D67-B90F-44EA-BFDF-9BB6D50BD3CC}" sibTransId="{6A36E133-ECF1-4890-946F-92CB12516D9F}"/>
    <dgm:cxn modelId="{BF026186-9D16-4BD8-AA47-21BC71ED6D24}" type="presOf" srcId="{59958701-8C74-4211-91A4-15D0CCFD893A}" destId="{855E1E72-7890-4324-B72F-6CBAF71F6B79}" srcOrd="0" destOrd="0" presId="urn:microsoft.com/office/officeart/2018/2/layout/IconLabelList"/>
    <dgm:cxn modelId="{E057F3A2-3C4A-427F-B81B-656F7F9CF228}" srcId="{7BDFFB59-22B4-4737-9EB2-197FF91B6212}" destId="{59958701-8C74-4211-91A4-15D0CCFD893A}" srcOrd="0" destOrd="0" parTransId="{A77A693F-B9DC-47D5-9422-3959759DC4C7}" sibTransId="{73B7D340-C266-4359-934E-23C6E959C5C0}"/>
    <dgm:cxn modelId="{29728BA5-C964-4826-A5AE-E22064ED14DF}" srcId="{7BDFFB59-22B4-4737-9EB2-197FF91B6212}" destId="{A0EEF651-05FB-4C76-BB14-8751AD7EBD37}" srcOrd="3" destOrd="0" parTransId="{9687EDC2-5672-406F-AFE2-6221B9EAD6FD}" sibTransId="{9873DB51-875A-4EEB-A782-EBE5BD6F644F}"/>
    <dgm:cxn modelId="{501BC3B1-7918-45A7-87F0-D9FA851F5764}" type="presOf" srcId="{BCCA3BE4-86FF-491E-8DB4-6B7E3A537583}" destId="{7991F18C-D60D-47CD-ABFF-37A33DF1D8D8}" srcOrd="0" destOrd="0" presId="urn:microsoft.com/office/officeart/2018/2/layout/IconLabelList"/>
    <dgm:cxn modelId="{3F7ADAB4-5568-4598-857E-0EAC28A0C98B}" type="presOf" srcId="{D2ADA887-B6EC-4CA8-856F-5BB7FE6C3C0E}" destId="{5532B937-1EF5-4412-BEDA-87735169650C}" srcOrd="0" destOrd="0" presId="urn:microsoft.com/office/officeart/2018/2/layout/IconLabelList"/>
    <dgm:cxn modelId="{8BB622D5-806F-4A0B-B90B-6CD4A15842E6}" type="presOf" srcId="{A0EEF651-05FB-4C76-BB14-8751AD7EBD37}" destId="{3EF92218-25C5-4847-BDD8-561CDB6FF118}" srcOrd="0" destOrd="0" presId="urn:microsoft.com/office/officeart/2018/2/layout/IconLabelList"/>
    <dgm:cxn modelId="{7259ABF8-B100-4C57-B043-BE89F6458AA7}" type="presParOf" srcId="{50AB9343-2850-44C8-8D3F-77621E7F5A17}" destId="{4401D02A-0042-450C-A6D4-088840451BE3}" srcOrd="0" destOrd="0" presId="urn:microsoft.com/office/officeart/2018/2/layout/IconLabelList"/>
    <dgm:cxn modelId="{F29E4BFD-49BC-4A25-9681-336B6457C78F}" type="presParOf" srcId="{4401D02A-0042-450C-A6D4-088840451BE3}" destId="{D8D73EE9-CD97-47EC-94B3-A6E60326FC03}" srcOrd="0" destOrd="0" presId="urn:microsoft.com/office/officeart/2018/2/layout/IconLabelList"/>
    <dgm:cxn modelId="{B6E065A8-47C0-4F94-824F-C08F54C61EC9}" type="presParOf" srcId="{4401D02A-0042-450C-A6D4-088840451BE3}" destId="{09194D42-A062-428D-810B-9E14604AE938}" srcOrd="1" destOrd="0" presId="urn:microsoft.com/office/officeart/2018/2/layout/IconLabelList"/>
    <dgm:cxn modelId="{08F0AF61-6BFF-4CC2-AA7F-15CA2AC7E802}" type="presParOf" srcId="{4401D02A-0042-450C-A6D4-088840451BE3}" destId="{855E1E72-7890-4324-B72F-6CBAF71F6B79}" srcOrd="2" destOrd="0" presId="urn:microsoft.com/office/officeart/2018/2/layout/IconLabelList"/>
    <dgm:cxn modelId="{61C00FD1-59E9-45AB-B8F3-79D47D776E7B}" type="presParOf" srcId="{50AB9343-2850-44C8-8D3F-77621E7F5A17}" destId="{93DE76A1-2F86-45F3-A053-CB98EE9CE207}" srcOrd="1" destOrd="0" presId="urn:microsoft.com/office/officeart/2018/2/layout/IconLabelList"/>
    <dgm:cxn modelId="{6FFDA56A-557E-4E33-B988-C6E2FDCFFD75}" type="presParOf" srcId="{50AB9343-2850-44C8-8D3F-77621E7F5A17}" destId="{6C81BAC5-25C5-41A0-8866-ED011B0017D6}" srcOrd="2" destOrd="0" presId="urn:microsoft.com/office/officeart/2018/2/layout/IconLabelList"/>
    <dgm:cxn modelId="{F40343FB-FBB1-46D3-ADCA-2F45B5443946}" type="presParOf" srcId="{6C81BAC5-25C5-41A0-8866-ED011B0017D6}" destId="{DF080459-1811-4BE3-B7CA-AA209E3CABA5}" srcOrd="0" destOrd="0" presId="urn:microsoft.com/office/officeart/2018/2/layout/IconLabelList"/>
    <dgm:cxn modelId="{782E732D-072C-4DBF-BB92-FFC25CB79D2C}" type="presParOf" srcId="{6C81BAC5-25C5-41A0-8866-ED011B0017D6}" destId="{1A034890-F28A-4053-930D-8DDCFB2D5F4F}" srcOrd="1" destOrd="0" presId="urn:microsoft.com/office/officeart/2018/2/layout/IconLabelList"/>
    <dgm:cxn modelId="{F3C9B6DB-82BA-40AE-96E2-0B511CE91034}" type="presParOf" srcId="{6C81BAC5-25C5-41A0-8866-ED011B0017D6}" destId="{7991F18C-D60D-47CD-ABFF-37A33DF1D8D8}" srcOrd="2" destOrd="0" presId="urn:microsoft.com/office/officeart/2018/2/layout/IconLabelList"/>
    <dgm:cxn modelId="{82C08F06-1C60-4CED-B3F2-B1A59BFF9845}" type="presParOf" srcId="{50AB9343-2850-44C8-8D3F-77621E7F5A17}" destId="{B03AEC3C-E218-4AB8-A2D7-599268400900}" srcOrd="3" destOrd="0" presId="urn:microsoft.com/office/officeart/2018/2/layout/IconLabelList"/>
    <dgm:cxn modelId="{E4585849-5988-4361-AE8D-0ECCB9980C7A}" type="presParOf" srcId="{50AB9343-2850-44C8-8D3F-77621E7F5A17}" destId="{6FAD3E4A-004C-4EFA-B7F0-E54881C49C24}" srcOrd="4" destOrd="0" presId="urn:microsoft.com/office/officeart/2018/2/layout/IconLabelList"/>
    <dgm:cxn modelId="{E3929AB1-87B1-46A6-BB53-504ABD84D2D3}" type="presParOf" srcId="{6FAD3E4A-004C-4EFA-B7F0-E54881C49C24}" destId="{23711560-32B4-46E6-B79C-EB4212C04440}" srcOrd="0" destOrd="0" presId="urn:microsoft.com/office/officeart/2018/2/layout/IconLabelList"/>
    <dgm:cxn modelId="{A13CDE30-BD4D-480C-B45C-FDCAE298D393}" type="presParOf" srcId="{6FAD3E4A-004C-4EFA-B7F0-E54881C49C24}" destId="{BC57004A-15A1-4347-8D3D-925FB5FD4474}" srcOrd="1" destOrd="0" presId="urn:microsoft.com/office/officeart/2018/2/layout/IconLabelList"/>
    <dgm:cxn modelId="{C9FB3ACA-2087-4799-A921-E39FF55D9A9B}" type="presParOf" srcId="{6FAD3E4A-004C-4EFA-B7F0-E54881C49C24}" destId="{5532B937-1EF5-4412-BEDA-87735169650C}" srcOrd="2" destOrd="0" presId="urn:microsoft.com/office/officeart/2018/2/layout/IconLabelList"/>
    <dgm:cxn modelId="{4F5D6D5A-B3E1-4B09-A0BB-A46911B7EEA2}" type="presParOf" srcId="{50AB9343-2850-44C8-8D3F-77621E7F5A17}" destId="{AFE97A9A-881F-425B-BF8E-9EE11CC40E96}" srcOrd="5" destOrd="0" presId="urn:microsoft.com/office/officeart/2018/2/layout/IconLabelList"/>
    <dgm:cxn modelId="{A121FD19-31D5-4FEF-B2D2-35DB8AA39E1C}" type="presParOf" srcId="{50AB9343-2850-44C8-8D3F-77621E7F5A17}" destId="{4D0ABFE5-7A53-42C4-9AE6-799280D5C444}" srcOrd="6" destOrd="0" presId="urn:microsoft.com/office/officeart/2018/2/layout/IconLabelList"/>
    <dgm:cxn modelId="{C96D8E09-C936-4108-B67E-4846F4B4E1E3}" type="presParOf" srcId="{4D0ABFE5-7A53-42C4-9AE6-799280D5C444}" destId="{95E1CA6A-30CD-427E-84B5-8BA779AAF923}" srcOrd="0" destOrd="0" presId="urn:microsoft.com/office/officeart/2018/2/layout/IconLabelList"/>
    <dgm:cxn modelId="{14535581-6411-4BFF-8B42-5E18F956C153}" type="presParOf" srcId="{4D0ABFE5-7A53-42C4-9AE6-799280D5C444}" destId="{FEBFB628-4894-4D7B-8BDF-617D6266889D}" srcOrd="1" destOrd="0" presId="urn:microsoft.com/office/officeart/2018/2/layout/IconLabelList"/>
    <dgm:cxn modelId="{70CDC984-C9E3-41C0-A297-EEDFA9325C8C}" type="presParOf" srcId="{4D0ABFE5-7A53-42C4-9AE6-799280D5C444}" destId="{3EF92218-25C5-4847-BDD8-561CDB6FF118}" srcOrd="2" destOrd="0" presId="urn:microsoft.com/office/officeart/2018/2/layout/IconLabelList"/>
    <dgm:cxn modelId="{363FA277-EBBD-4D69-BB45-DB2575A8F601}" type="presParOf" srcId="{50AB9343-2850-44C8-8D3F-77621E7F5A17}" destId="{D625CF9E-8587-4766-90A7-AE8BD3BB72ED}" srcOrd="7" destOrd="0" presId="urn:microsoft.com/office/officeart/2018/2/layout/IconLabelList"/>
    <dgm:cxn modelId="{7706CAA2-BF4B-49A8-A2A4-F5C531BF9969}" type="presParOf" srcId="{50AB9343-2850-44C8-8D3F-77621E7F5A17}" destId="{0336E2BA-BAB2-414C-BBFC-221275594CA6}" srcOrd="8" destOrd="0" presId="urn:microsoft.com/office/officeart/2018/2/layout/IconLabelList"/>
    <dgm:cxn modelId="{A62213DE-9454-4937-8342-04008E59F1D1}" type="presParOf" srcId="{0336E2BA-BAB2-414C-BBFC-221275594CA6}" destId="{8E73C161-DA17-4225-BF72-7B51430DE077}" srcOrd="0" destOrd="0" presId="urn:microsoft.com/office/officeart/2018/2/layout/IconLabelList"/>
    <dgm:cxn modelId="{918B3240-C0B0-4003-9AC1-9A655DA80AC2}" type="presParOf" srcId="{0336E2BA-BAB2-414C-BBFC-221275594CA6}" destId="{3352C82E-A250-4D99-BD58-B7613C5A592F}" srcOrd="1" destOrd="0" presId="urn:microsoft.com/office/officeart/2018/2/layout/IconLabelList"/>
    <dgm:cxn modelId="{9CD7C733-BFF7-4066-B7B5-DA963643B8B6}" type="presParOf" srcId="{0336E2BA-BAB2-414C-BBFC-221275594CA6}" destId="{AD2816C4-3C41-4C4F-9907-8141C5E57D18}"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2FD1F-E205-491C-98E9-0F8BD2F76AD0}">
      <dsp:nvSpPr>
        <dsp:cNvPr id="0" name=""/>
        <dsp:cNvSpPr/>
      </dsp:nvSpPr>
      <dsp:spPr>
        <a:xfrm>
          <a:off x="0" y="4365"/>
          <a:ext cx="6572250" cy="92987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121B07-1A76-4210-AA29-8D5757C266AA}">
      <dsp:nvSpPr>
        <dsp:cNvPr id="0" name=""/>
        <dsp:cNvSpPr/>
      </dsp:nvSpPr>
      <dsp:spPr>
        <a:xfrm>
          <a:off x="281288" y="213588"/>
          <a:ext cx="511432" cy="511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11977E-0808-463B-B57A-890D9413D39C}">
      <dsp:nvSpPr>
        <dsp:cNvPr id="0" name=""/>
        <dsp:cNvSpPr/>
      </dsp:nvSpPr>
      <dsp:spPr>
        <a:xfrm>
          <a:off x="1074009" y="4365"/>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55650">
            <a:lnSpc>
              <a:spcPct val="100000"/>
            </a:lnSpc>
            <a:spcBef>
              <a:spcPct val="0"/>
            </a:spcBef>
            <a:spcAft>
              <a:spcPct val="35000"/>
            </a:spcAft>
            <a:buNone/>
          </a:pPr>
          <a:r>
            <a:rPr lang="en-US" sz="1700" kern="1200" dirty="0"/>
            <a:t>Articulate the connection between trust and learning</a:t>
          </a:r>
        </a:p>
      </dsp:txBody>
      <dsp:txXfrm>
        <a:off x="1074009" y="4365"/>
        <a:ext cx="5498240" cy="929878"/>
      </dsp:txXfrm>
    </dsp:sp>
    <dsp:sp modelId="{B77081D8-032C-40FC-BDA9-301284703F7F}">
      <dsp:nvSpPr>
        <dsp:cNvPr id="0" name=""/>
        <dsp:cNvSpPr/>
      </dsp:nvSpPr>
      <dsp:spPr>
        <a:xfrm>
          <a:off x="0" y="1166713"/>
          <a:ext cx="6572250" cy="92987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627F76-B440-4C32-90E8-FBFC5ABCC64F}">
      <dsp:nvSpPr>
        <dsp:cNvPr id="0" name=""/>
        <dsp:cNvSpPr/>
      </dsp:nvSpPr>
      <dsp:spPr>
        <a:xfrm>
          <a:off x="281288" y="1375935"/>
          <a:ext cx="511432" cy="511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B93629-5FD3-44A3-8ACF-85A2FC5365ED}">
      <dsp:nvSpPr>
        <dsp:cNvPr id="0" name=""/>
        <dsp:cNvSpPr/>
      </dsp:nvSpPr>
      <dsp:spPr>
        <a:xfrm>
          <a:off x="1074009" y="1166713"/>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55650">
            <a:lnSpc>
              <a:spcPct val="100000"/>
            </a:lnSpc>
            <a:spcBef>
              <a:spcPct val="0"/>
            </a:spcBef>
            <a:spcAft>
              <a:spcPct val="35000"/>
            </a:spcAft>
            <a:buNone/>
          </a:pPr>
          <a:r>
            <a:rPr lang="en-US" sz="1700" kern="1200" dirty="0"/>
            <a:t>Name 3 online practices that will build trust</a:t>
          </a:r>
        </a:p>
      </dsp:txBody>
      <dsp:txXfrm>
        <a:off x="1074009" y="1166713"/>
        <a:ext cx="5498240" cy="929878"/>
      </dsp:txXfrm>
    </dsp:sp>
    <dsp:sp modelId="{93C90253-D172-4EF7-ABBF-8FF2BA43F64B}">
      <dsp:nvSpPr>
        <dsp:cNvPr id="0" name=""/>
        <dsp:cNvSpPr/>
      </dsp:nvSpPr>
      <dsp:spPr>
        <a:xfrm>
          <a:off x="0" y="2329060"/>
          <a:ext cx="6572250" cy="92987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9B881-5CBA-4FFD-9E2A-F563A3F56495}">
      <dsp:nvSpPr>
        <dsp:cNvPr id="0" name=""/>
        <dsp:cNvSpPr/>
      </dsp:nvSpPr>
      <dsp:spPr>
        <a:xfrm>
          <a:off x="281288" y="2538283"/>
          <a:ext cx="511432" cy="511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2512FB-7BA6-4BD8-A9EA-52DA279D06D2}">
      <dsp:nvSpPr>
        <dsp:cNvPr id="0" name=""/>
        <dsp:cNvSpPr/>
      </dsp:nvSpPr>
      <dsp:spPr>
        <a:xfrm>
          <a:off x="1074009" y="2329060"/>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55650">
            <a:lnSpc>
              <a:spcPct val="100000"/>
            </a:lnSpc>
            <a:spcBef>
              <a:spcPct val="0"/>
            </a:spcBef>
            <a:spcAft>
              <a:spcPct val="35000"/>
            </a:spcAft>
            <a:buNone/>
          </a:pPr>
          <a:r>
            <a:rPr lang="en-US" sz="1700" kern="1200" dirty="0"/>
            <a:t>Identify several Daily, Weekly, and Quarterly Habits that every online instructor should develop</a:t>
          </a:r>
        </a:p>
      </dsp:txBody>
      <dsp:txXfrm>
        <a:off x="1074009" y="2329060"/>
        <a:ext cx="5498240" cy="929878"/>
      </dsp:txXfrm>
    </dsp:sp>
    <dsp:sp modelId="{EA039414-873D-4A4B-92FB-EA3D8A111202}">
      <dsp:nvSpPr>
        <dsp:cNvPr id="0" name=""/>
        <dsp:cNvSpPr/>
      </dsp:nvSpPr>
      <dsp:spPr>
        <a:xfrm>
          <a:off x="0" y="3491408"/>
          <a:ext cx="6572250" cy="92987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372EC-B2F5-4F80-B6D2-FAA906F96923}">
      <dsp:nvSpPr>
        <dsp:cNvPr id="0" name=""/>
        <dsp:cNvSpPr/>
      </dsp:nvSpPr>
      <dsp:spPr>
        <a:xfrm>
          <a:off x="281288" y="3700631"/>
          <a:ext cx="511432" cy="5114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195369-77DE-437D-98FB-4BBBF9325B27}">
      <dsp:nvSpPr>
        <dsp:cNvPr id="0" name=""/>
        <dsp:cNvSpPr/>
      </dsp:nvSpPr>
      <dsp:spPr>
        <a:xfrm>
          <a:off x="1074009" y="3491408"/>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55650">
            <a:lnSpc>
              <a:spcPct val="100000"/>
            </a:lnSpc>
            <a:spcBef>
              <a:spcPct val="0"/>
            </a:spcBef>
            <a:spcAft>
              <a:spcPct val="35000"/>
            </a:spcAft>
            <a:buNone/>
          </a:pPr>
          <a:r>
            <a:rPr lang="en-US" sz="1700" kern="1200" dirty="0"/>
            <a:t>Develop a brief biography that showcases both knowledge of and enthusiasm for your field of study</a:t>
          </a:r>
        </a:p>
      </dsp:txBody>
      <dsp:txXfrm>
        <a:off x="1074009" y="3491408"/>
        <a:ext cx="5498240" cy="929878"/>
      </dsp:txXfrm>
    </dsp:sp>
    <dsp:sp modelId="{A626A50B-6007-4857-B6E4-5A5E291F72BE}">
      <dsp:nvSpPr>
        <dsp:cNvPr id="0" name=""/>
        <dsp:cNvSpPr/>
      </dsp:nvSpPr>
      <dsp:spPr>
        <a:xfrm>
          <a:off x="0" y="4653756"/>
          <a:ext cx="6572250" cy="92987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AF131D-F628-4358-8694-D10E653988A2}">
      <dsp:nvSpPr>
        <dsp:cNvPr id="0" name=""/>
        <dsp:cNvSpPr/>
      </dsp:nvSpPr>
      <dsp:spPr>
        <a:xfrm>
          <a:off x="281288" y="4862978"/>
          <a:ext cx="511432" cy="5114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6EA96C-1B05-4E0E-98D9-3E7BD9EDE3DD}">
      <dsp:nvSpPr>
        <dsp:cNvPr id="0" name=""/>
        <dsp:cNvSpPr/>
      </dsp:nvSpPr>
      <dsp:spPr>
        <a:xfrm>
          <a:off x="1074009" y="4653756"/>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55650">
            <a:lnSpc>
              <a:spcPct val="100000"/>
            </a:lnSpc>
            <a:spcBef>
              <a:spcPct val="0"/>
            </a:spcBef>
            <a:spcAft>
              <a:spcPct val="35000"/>
            </a:spcAft>
            <a:buNone/>
          </a:pPr>
          <a:r>
            <a:rPr lang="en-US" sz="1700" kern="1200" dirty="0"/>
            <a:t>Employ multiple approaches for giving feedback</a:t>
          </a:r>
        </a:p>
      </dsp:txBody>
      <dsp:txXfrm>
        <a:off x="1074009" y="4653756"/>
        <a:ext cx="5498240" cy="929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73EE9-CD97-47EC-94B3-A6E60326FC03}">
      <dsp:nvSpPr>
        <dsp:cNvPr id="0" name=""/>
        <dsp:cNvSpPr/>
      </dsp:nvSpPr>
      <dsp:spPr>
        <a:xfrm>
          <a:off x="489253" y="927333"/>
          <a:ext cx="793388" cy="793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5E1E72-7890-4324-B72F-6CBAF71F6B79}">
      <dsp:nvSpPr>
        <dsp:cNvPr id="0" name=""/>
        <dsp:cNvSpPr/>
      </dsp:nvSpPr>
      <dsp:spPr>
        <a:xfrm>
          <a:off x="4405" y="198527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Rubrics and Speedgrader</a:t>
          </a:r>
        </a:p>
      </dsp:txBody>
      <dsp:txXfrm>
        <a:off x="4405" y="1985277"/>
        <a:ext cx="1763085" cy="705234"/>
      </dsp:txXfrm>
    </dsp:sp>
    <dsp:sp modelId="{DF080459-1811-4BE3-B7CA-AA209E3CABA5}">
      <dsp:nvSpPr>
        <dsp:cNvPr id="0" name=""/>
        <dsp:cNvSpPr/>
      </dsp:nvSpPr>
      <dsp:spPr>
        <a:xfrm>
          <a:off x="2560879" y="927333"/>
          <a:ext cx="793388" cy="793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91F18C-D60D-47CD-ABFF-37A33DF1D8D8}">
      <dsp:nvSpPr>
        <dsp:cNvPr id="0" name=""/>
        <dsp:cNvSpPr/>
      </dsp:nvSpPr>
      <dsp:spPr>
        <a:xfrm>
          <a:off x="2076031" y="198527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Email</a:t>
          </a:r>
        </a:p>
      </dsp:txBody>
      <dsp:txXfrm>
        <a:off x="2076031" y="1985277"/>
        <a:ext cx="1763085" cy="705234"/>
      </dsp:txXfrm>
    </dsp:sp>
    <dsp:sp modelId="{23711560-32B4-46E6-B79C-EB4212C04440}">
      <dsp:nvSpPr>
        <dsp:cNvPr id="0" name=""/>
        <dsp:cNvSpPr/>
      </dsp:nvSpPr>
      <dsp:spPr>
        <a:xfrm>
          <a:off x="4632505" y="927333"/>
          <a:ext cx="793388" cy="793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32B937-1EF5-4412-BEDA-87735169650C}">
      <dsp:nvSpPr>
        <dsp:cNvPr id="0" name=""/>
        <dsp:cNvSpPr/>
      </dsp:nvSpPr>
      <dsp:spPr>
        <a:xfrm>
          <a:off x="4147657" y="198527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Discussion Posts</a:t>
          </a:r>
        </a:p>
      </dsp:txBody>
      <dsp:txXfrm>
        <a:off x="4147657" y="1985277"/>
        <a:ext cx="1763085" cy="705234"/>
      </dsp:txXfrm>
    </dsp:sp>
    <dsp:sp modelId="{95E1CA6A-30CD-427E-84B5-8BA779AAF923}">
      <dsp:nvSpPr>
        <dsp:cNvPr id="0" name=""/>
        <dsp:cNvSpPr/>
      </dsp:nvSpPr>
      <dsp:spPr>
        <a:xfrm>
          <a:off x="6704131" y="927333"/>
          <a:ext cx="793388" cy="7933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F92218-25C5-4847-BDD8-561CDB6FF118}">
      <dsp:nvSpPr>
        <dsp:cNvPr id="0" name=""/>
        <dsp:cNvSpPr/>
      </dsp:nvSpPr>
      <dsp:spPr>
        <a:xfrm>
          <a:off x="6219283" y="198527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Announcements</a:t>
          </a:r>
        </a:p>
      </dsp:txBody>
      <dsp:txXfrm>
        <a:off x="6219283" y="1985277"/>
        <a:ext cx="1763085" cy="705234"/>
      </dsp:txXfrm>
    </dsp:sp>
    <dsp:sp modelId="{8E73C161-DA17-4225-BF72-7B51430DE077}">
      <dsp:nvSpPr>
        <dsp:cNvPr id="0" name=""/>
        <dsp:cNvSpPr/>
      </dsp:nvSpPr>
      <dsp:spPr>
        <a:xfrm>
          <a:off x="8775757" y="927333"/>
          <a:ext cx="793388" cy="7933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2816C4-3C41-4C4F-9907-8141C5E57D18}">
      <dsp:nvSpPr>
        <dsp:cNvPr id="0" name=""/>
        <dsp:cNvSpPr/>
      </dsp:nvSpPr>
      <dsp:spPr>
        <a:xfrm>
          <a:off x="8290908" y="198527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Text, Audio, Video</a:t>
          </a:r>
        </a:p>
      </dsp:txBody>
      <dsp:txXfrm>
        <a:off x="8290908" y="1985277"/>
        <a:ext cx="1763085" cy="7052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A79433-3238-284D-84D2-76DFBD48580E}" type="datetimeFigureOut">
              <a:rPr lang="en-US" smtClean="0"/>
              <a:t>8/3/2020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3E0C0-497C-4E4F-B780-771FA4B6F932}" type="slidenum">
              <a:rPr lang="en-US" smtClean="0"/>
              <a:t>‹#›</a:t>
            </a:fld>
            <a:endParaRPr lang="en-US"/>
          </a:p>
        </p:txBody>
      </p:sp>
    </p:spTree>
    <p:extLst>
      <p:ext uri="{BB962C8B-B14F-4D97-AF65-F5344CB8AC3E}">
        <p14:creationId xmlns:p14="http://schemas.microsoft.com/office/powerpoint/2010/main" val="3838253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sidehighered.com/blogs/higher-ed-gamma/making-online-learning-active?utm_source=Inside+Higher+Ed&amp;utm_campaign=adffa771a4-DNU_2020_COPY_01&amp;utm_medium=email&amp;utm_term=0_1fcbc04421-adffa771a4-200224249&amp;mc_cid=adffa771a4&amp;mc_eid=a5248b24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atlintucker.com/2020/07/8-ideas-designed-to-engage-students-online/?fbclid=IwAR3TM38LV_T6yhgnT3f2d2K4ehaXuZ0N_xCsYbeWu60LyE3q6xALiccXiBo"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3E0C0-497C-4E4F-B780-771FA4B6F932}" type="slidenum">
              <a:rPr lang="en-US" smtClean="0"/>
              <a:t>1</a:t>
            </a:fld>
            <a:endParaRPr lang="en-US"/>
          </a:p>
        </p:txBody>
      </p:sp>
    </p:spTree>
    <p:extLst>
      <p:ext uri="{BB962C8B-B14F-4D97-AF65-F5344CB8AC3E}">
        <p14:creationId xmlns:p14="http://schemas.microsoft.com/office/powerpoint/2010/main" val="867094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your face. Students should be able to recognize you on the street. The temptation towards anonymity is understandable but it will impact your relationship with your students. Consider adding a photo (that is relatively current) to your home page. Acknowledge studies of women and people of color. Acknowledge your place of privilege. Discuss how CODI assignment 1 and our first try – we didn’t realize.</a:t>
            </a:r>
          </a:p>
        </p:txBody>
      </p:sp>
      <p:sp>
        <p:nvSpPr>
          <p:cNvPr id="4" name="Slide Number Placeholder 3"/>
          <p:cNvSpPr>
            <a:spLocks noGrp="1"/>
          </p:cNvSpPr>
          <p:nvPr>
            <p:ph type="sldNum" sz="quarter" idx="5"/>
          </p:nvPr>
        </p:nvSpPr>
        <p:spPr/>
        <p:txBody>
          <a:bodyPr/>
          <a:lstStyle/>
          <a:p>
            <a:fld id="{8FC3E0C0-497C-4E4F-B780-771FA4B6F932}" type="slidenum">
              <a:rPr lang="en-US" smtClean="0"/>
              <a:t>13</a:t>
            </a:fld>
            <a:endParaRPr lang="en-US"/>
          </a:p>
        </p:txBody>
      </p:sp>
    </p:spTree>
    <p:extLst>
      <p:ext uri="{BB962C8B-B14F-4D97-AF65-F5344CB8AC3E}">
        <p14:creationId xmlns:p14="http://schemas.microsoft.com/office/powerpoint/2010/main" val="1502330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you friend your students? Consider using social media as another point of contact. I recommend against using your personal account, though. </a:t>
            </a:r>
          </a:p>
        </p:txBody>
      </p:sp>
      <p:sp>
        <p:nvSpPr>
          <p:cNvPr id="4" name="Slide Number Placeholder 3"/>
          <p:cNvSpPr>
            <a:spLocks noGrp="1"/>
          </p:cNvSpPr>
          <p:nvPr>
            <p:ph type="sldNum" sz="quarter" idx="5"/>
          </p:nvPr>
        </p:nvSpPr>
        <p:spPr/>
        <p:txBody>
          <a:bodyPr/>
          <a:lstStyle/>
          <a:p>
            <a:fld id="{8FC3E0C0-497C-4E4F-B780-771FA4B6F932}" type="slidenum">
              <a:rPr lang="en-US" smtClean="0"/>
              <a:t>14</a:t>
            </a:fld>
            <a:endParaRPr lang="en-US"/>
          </a:p>
        </p:txBody>
      </p:sp>
    </p:spTree>
    <p:extLst>
      <p:ext uri="{BB962C8B-B14F-4D97-AF65-F5344CB8AC3E}">
        <p14:creationId xmlns:p14="http://schemas.microsoft.com/office/powerpoint/2010/main" val="331685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you give students your cell? Poll</a:t>
            </a:r>
          </a:p>
        </p:txBody>
      </p:sp>
      <p:sp>
        <p:nvSpPr>
          <p:cNvPr id="4" name="Slide Number Placeholder 3"/>
          <p:cNvSpPr>
            <a:spLocks noGrp="1"/>
          </p:cNvSpPr>
          <p:nvPr>
            <p:ph type="sldNum" sz="quarter" idx="5"/>
          </p:nvPr>
        </p:nvSpPr>
        <p:spPr/>
        <p:txBody>
          <a:bodyPr/>
          <a:lstStyle/>
          <a:p>
            <a:fld id="{8FC3E0C0-497C-4E4F-B780-771FA4B6F932}" type="slidenum">
              <a:rPr lang="en-US" smtClean="0"/>
              <a:t>15</a:t>
            </a:fld>
            <a:endParaRPr lang="en-US"/>
          </a:p>
        </p:txBody>
      </p:sp>
    </p:spTree>
    <p:extLst>
      <p:ext uri="{BB962C8B-B14F-4D97-AF65-F5344CB8AC3E}">
        <p14:creationId xmlns:p14="http://schemas.microsoft.com/office/powerpoint/2010/main" val="2164296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a few minutes to reflect and answer these questions.</a:t>
            </a:r>
          </a:p>
        </p:txBody>
      </p:sp>
      <p:sp>
        <p:nvSpPr>
          <p:cNvPr id="4" name="Slide Number Placeholder 3"/>
          <p:cNvSpPr>
            <a:spLocks noGrp="1"/>
          </p:cNvSpPr>
          <p:nvPr>
            <p:ph type="sldNum" sz="quarter" idx="5"/>
          </p:nvPr>
        </p:nvSpPr>
        <p:spPr/>
        <p:txBody>
          <a:bodyPr/>
          <a:lstStyle/>
          <a:p>
            <a:fld id="{8FC3E0C0-497C-4E4F-B780-771FA4B6F932}" type="slidenum">
              <a:rPr lang="en-US" smtClean="0"/>
              <a:t>16</a:t>
            </a:fld>
            <a:endParaRPr lang="en-US"/>
          </a:p>
        </p:txBody>
      </p:sp>
    </p:spTree>
    <p:extLst>
      <p:ext uri="{BB962C8B-B14F-4D97-AF65-F5344CB8AC3E}">
        <p14:creationId xmlns:p14="http://schemas.microsoft.com/office/powerpoint/2010/main" val="3040230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Hobbies and Interest: Personal Quirks can get a lot of mileage. My Lego College – Star Wars Lego can cover multiple bases. Video games, books, movies. It is vulnerable</a:t>
            </a:r>
          </a:p>
          <a:p>
            <a:endParaRPr lang="en-US" dirty="0"/>
          </a:p>
        </p:txBody>
      </p:sp>
      <p:sp>
        <p:nvSpPr>
          <p:cNvPr id="4" name="Slide Number Placeholder 3"/>
          <p:cNvSpPr>
            <a:spLocks noGrp="1"/>
          </p:cNvSpPr>
          <p:nvPr>
            <p:ph type="sldNum" sz="quarter" idx="5"/>
          </p:nvPr>
        </p:nvSpPr>
        <p:spPr/>
        <p:txBody>
          <a:bodyPr/>
          <a:lstStyle/>
          <a:p>
            <a:fld id="{8FC3E0C0-497C-4E4F-B780-771FA4B6F932}" type="slidenum">
              <a:rPr lang="en-US" smtClean="0"/>
              <a:t>17</a:t>
            </a:fld>
            <a:endParaRPr lang="en-US"/>
          </a:p>
        </p:txBody>
      </p:sp>
    </p:spTree>
    <p:extLst>
      <p:ext uri="{BB962C8B-B14F-4D97-AF65-F5344CB8AC3E}">
        <p14:creationId xmlns:p14="http://schemas.microsoft.com/office/powerpoint/2010/main" val="365170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www.sparcstart.com</a:t>
            </a:r>
            <a:r>
              <a:rPr lang="en-US" dirty="0"/>
              <a:t>/the-psychology-behind-video-phobia/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“asserts that people react more favorably to things they see more often. Since we see ourselves most frequently in the mirror, this is our preferred self-image. According to the </a:t>
            </a:r>
            <a:r>
              <a:rPr lang="en-US" i="1" dirty="0"/>
              <a:t>mere-exposure effect</a:t>
            </a:r>
            <a:r>
              <a:rPr lang="en-US" dirty="0"/>
              <a:t>, when your slight facial asymmetries are left </a:t>
            </a:r>
            <a:r>
              <a:rPr lang="en-US" dirty="0" err="1"/>
              <a:t>unflipped</a:t>
            </a:r>
            <a:r>
              <a:rPr lang="en-US" dirty="0"/>
              <a:t> by the camera, you see an unappealing, deformed version of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difficult and these are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do expect to be able to see you. Can you imagine teaching your course.</a:t>
            </a:r>
          </a:p>
          <a:p>
            <a:endParaRPr lang="en-US" dirty="0"/>
          </a:p>
        </p:txBody>
      </p:sp>
      <p:sp>
        <p:nvSpPr>
          <p:cNvPr id="4" name="Slide Number Placeholder 3"/>
          <p:cNvSpPr>
            <a:spLocks noGrp="1"/>
          </p:cNvSpPr>
          <p:nvPr>
            <p:ph type="sldNum" sz="quarter" idx="5"/>
          </p:nvPr>
        </p:nvSpPr>
        <p:spPr/>
        <p:txBody>
          <a:bodyPr/>
          <a:lstStyle/>
          <a:p>
            <a:fld id="{8FC3E0C0-497C-4E4F-B780-771FA4B6F932}" type="slidenum">
              <a:rPr lang="en-US" smtClean="0"/>
              <a:t>18</a:t>
            </a:fld>
            <a:endParaRPr lang="en-US"/>
          </a:p>
        </p:txBody>
      </p:sp>
    </p:spTree>
    <p:extLst>
      <p:ext uri="{BB962C8B-B14F-4D97-AF65-F5344CB8AC3E}">
        <p14:creationId xmlns:p14="http://schemas.microsoft.com/office/powerpoint/2010/main" val="19552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look like in Canvas. Record directly or embed from </a:t>
            </a:r>
            <a:r>
              <a:rPr lang="en-US" dirty="0" err="1"/>
              <a:t>youtube</a:t>
            </a:r>
            <a:r>
              <a:rPr lang="en-US" dirty="0"/>
              <a:t> or some other hosting site. What I do is…</a:t>
            </a:r>
          </a:p>
        </p:txBody>
      </p:sp>
      <p:sp>
        <p:nvSpPr>
          <p:cNvPr id="4" name="Slide Number Placeholder 3"/>
          <p:cNvSpPr>
            <a:spLocks noGrp="1"/>
          </p:cNvSpPr>
          <p:nvPr>
            <p:ph type="sldNum" sz="quarter" idx="5"/>
          </p:nvPr>
        </p:nvSpPr>
        <p:spPr/>
        <p:txBody>
          <a:bodyPr/>
          <a:lstStyle/>
          <a:p>
            <a:fld id="{8FC3E0C0-497C-4E4F-B780-771FA4B6F932}" type="slidenum">
              <a:rPr lang="en-US" smtClean="0"/>
              <a:t>19</a:t>
            </a:fld>
            <a:endParaRPr lang="en-US"/>
          </a:p>
        </p:txBody>
      </p:sp>
    </p:spTree>
    <p:extLst>
      <p:ext uri="{BB962C8B-B14F-4D97-AF65-F5344CB8AC3E}">
        <p14:creationId xmlns:p14="http://schemas.microsoft.com/office/powerpoint/2010/main" val="55665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Learning: Nothing undermines trust and confidence like multiple choice quizzes. Your assignments the creativity that goes into them, tells students a lot about you. The way you teach is another way to establish presence. When you focus on active learning, ways in which students are encouraged to engage deeply with the subject matter, you are encouraging deeper learning and by extension showing students how much</a:t>
            </a:r>
          </a:p>
          <a:p>
            <a:endParaRPr lang="en-US" dirty="0"/>
          </a:p>
          <a:p>
            <a:r>
              <a:rPr lang="en-US" dirty="0"/>
              <a:t>See: </a:t>
            </a:r>
            <a:r>
              <a:rPr lang="en-US" dirty="0">
                <a:hlinkClick r:id="rId3"/>
              </a:rPr>
              <a:t>https://www.insidehighered.com/blogs/higher-ed-gamma/making-online-learning-active?utm_source=Inside+Higher+Ed&amp;utm_campaign=adffa771a4-DNU_2020_COPY_01&amp;utm_medium=email&amp;utm_term=0_1fcbc04421-adffa771a4-200224249&amp;mc_cid=adffa771a4&amp;mc_eid=a5248b24df</a:t>
            </a:r>
            <a:endParaRPr lang="en-US" dirty="0"/>
          </a:p>
          <a:p>
            <a:endParaRPr lang="en-US" dirty="0"/>
          </a:p>
          <a:p>
            <a:r>
              <a:rPr lang="en-US" dirty="0">
                <a:hlinkClick r:id="rId4"/>
              </a:rPr>
              <a:t>https://catlintucker.com/2020/07/8-ideas-designed-to-engage-students-online/?fbclid=IwAR3TM38LV_T6yhgnT3f2d2K4ehaXuZ0N_xCsYbeWu60LyE3q6xALiccXiBo</a:t>
            </a:r>
            <a:endParaRPr lang="en-US" dirty="0"/>
          </a:p>
        </p:txBody>
      </p:sp>
      <p:sp>
        <p:nvSpPr>
          <p:cNvPr id="4" name="Slide Number Placeholder 3"/>
          <p:cNvSpPr>
            <a:spLocks noGrp="1"/>
          </p:cNvSpPr>
          <p:nvPr>
            <p:ph type="sldNum" sz="quarter" idx="5"/>
          </p:nvPr>
        </p:nvSpPr>
        <p:spPr/>
        <p:txBody>
          <a:bodyPr/>
          <a:lstStyle/>
          <a:p>
            <a:fld id="{8FC3E0C0-497C-4E4F-B780-771FA4B6F932}" type="slidenum">
              <a:rPr lang="en-US" smtClean="0"/>
              <a:t>21</a:t>
            </a:fld>
            <a:endParaRPr lang="en-US"/>
          </a:p>
        </p:txBody>
      </p:sp>
    </p:spTree>
    <p:extLst>
      <p:ext uri="{BB962C8B-B14F-4D97-AF65-F5344CB8AC3E}">
        <p14:creationId xmlns:p14="http://schemas.microsoft.com/office/powerpoint/2010/main" val="4169792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out your policy. How do you want students to communicate? How will you respond? How long will it take you to respond? Are there exceptions? Typical grading turnaround–This should go on your syllabus, but it’s important enough to put on your homepage too (or somewhere else) – Give participants a few minutes to compose this. Do what you say. If something happens to affect response times, communicate through announcements.</a:t>
            </a:r>
          </a:p>
        </p:txBody>
      </p:sp>
      <p:sp>
        <p:nvSpPr>
          <p:cNvPr id="4" name="Slide Number Placeholder 3"/>
          <p:cNvSpPr>
            <a:spLocks noGrp="1"/>
          </p:cNvSpPr>
          <p:nvPr>
            <p:ph type="sldNum" sz="quarter" idx="5"/>
          </p:nvPr>
        </p:nvSpPr>
        <p:spPr/>
        <p:txBody>
          <a:bodyPr/>
          <a:lstStyle/>
          <a:p>
            <a:fld id="{8FC3E0C0-497C-4E4F-B780-771FA4B6F932}" type="slidenum">
              <a:rPr lang="en-US" smtClean="0"/>
              <a:t>23</a:t>
            </a:fld>
            <a:endParaRPr lang="en-US"/>
          </a:p>
        </p:txBody>
      </p:sp>
    </p:spTree>
    <p:extLst>
      <p:ext uri="{BB962C8B-B14F-4D97-AF65-F5344CB8AC3E}">
        <p14:creationId xmlns:p14="http://schemas.microsoft.com/office/powerpoint/2010/main" val="3492956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Examples</a:t>
            </a:r>
          </a:p>
        </p:txBody>
      </p:sp>
      <p:sp>
        <p:nvSpPr>
          <p:cNvPr id="4" name="Slide Number Placeholder 3"/>
          <p:cNvSpPr>
            <a:spLocks noGrp="1"/>
          </p:cNvSpPr>
          <p:nvPr>
            <p:ph type="sldNum" sz="quarter" idx="5"/>
          </p:nvPr>
        </p:nvSpPr>
        <p:spPr/>
        <p:txBody>
          <a:bodyPr/>
          <a:lstStyle/>
          <a:p>
            <a:fld id="{8FC3E0C0-497C-4E4F-B780-771FA4B6F932}" type="slidenum">
              <a:rPr lang="en-US" smtClean="0"/>
              <a:t>25</a:t>
            </a:fld>
            <a:endParaRPr lang="en-US"/>
          </a:p>
        </p:txBody>
      </p:sp>
    </p:spTree>
    <p:extLst>
      <p:ext uri="{BB962C8B-B14F-4D97-AF65-F5344CB8AC3E}">
        <p14:creationId xmlns:p14="http://schemas.microsoft.com/office/powerpoint/2010/main" val="425840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take risks we are making ourselves vulnerable.</a:t>
            </a:r>
          </a:p>
        </p:txBody>
      </p:sp>
      <p:sp>
        <p:nvSpPr>
          <p:cNvPr id="4" name="Slide Number Placeholder 3"/>
          <p:cNvSpPr>
            <a:spLocks noGrp="1"/>
          </p:cNvSpPr>
          <p:nvPr>
            <p:ph type="sldNum" sz="quarter" idx="5"/>
          </p:nvPr>
        </p:nvSpPr>
        <p:spPr/>
        <p:txBody>
          <a:bodyPr/>
          <a:lstStyle/>
          <a:p>
            <a:fld id="{8FC3E0C0-497C-4E4F-B780-771FA4B6F932}" type="slidenum">
              <a:rPr lang="en-US" smtClean="0"/>
              <a:t>4</a:t>
            </a:fld>
            <a:endParaRPr lang="en-US"/>
          </a:p>
        </p:txBody>
      </p:sp>
    </p:spTree>
    <p:extLst>
      <p:ext uri="{BB962C8B-B14F-4D97-AF65-F5344CB8AC3E}">
        <p14:creationId xmlns:p14="http://schemas.microsoft.com/office/powerpoint/2010/main" val="3555550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their names and faces. It has been pretty focused on instructors. This is all designed to be student centered. One of the easiest and most effective ways to connect with students is to know their name. </a:t>
            </a:r>
          </a:p>
        </p:txBody>
      </p:sp>
      <p:sp>
        <p:nvSpPr>
          <p:cNvPr id="4" name="Slide Number Placeholder 3"/>
          <p:cNvSpPr>
            <a:spLocks noGrp="1"/>
          </p:cNvSpPr>
          <p:nvPr>
            <p:ph type="sldNum" sz="quarter" idx="5"/>
          </p:nvPr>
        </p:nvSpPr>
        <p:spPr/>
        <p:txBody>
          <a:bodyPr/>
          <a:lstStyle/>
          <a:p>
            <a:fld id="{8FC3E0C0-497C-4E4F-B780-771FA4B6F932}" type="slidenum">
              <a:rPr lang="en-US" smtClean="0"/>
              <a:t>27</a:t>
            </a:fld>
            <a:endParaRPr lang="en-US"/>
          </a:p>
        </p:txBody>
      </p:sp>
    </p:spTree>
    <p:extLst>
      <p:ext uri="{BB962C8B-B14F-4D97-AF65-F5344CB8AC3E}">
        <p14:creationId xmlns:p14="http://schemas.microsoft.com/office/powerpoint/2010/main" val="1065572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 Tone. Are you an advocate for your students? Do they know it? How do you communicate your desire for their success?</a:t>
            </a:r>
          </a:p>
        </p:txBody>
      </p:sp>
      <p:sp>
        <p:nvSpPr>
          <p:cNvPr id="4" name="Slide Number Placeholder 3"/>
          <p:cNvSpPr>
            <a:spLocks noGrp="1"/>
          </p:cNvSpPr>
          <p:nvPr>
            <p:ph type="sldNum" sz="quarter" idx="5"/>
          </p:nvPr>
        </p:nvSpPr>
        <p:spPr/>
        <p:txBody>
          <a:bodyPr/>
          <a:lstStyle/>
          <a:p>
            <a:fld id="{8FC3E0C0-497C-4E4F-B780-771FA4B6F932}" type="slidenum">
              <a:rPr lang="en-US" smtClean="0"/>
              <a:t>28</a:t>
            </a:fld>
            <a:endParaRPr lang="en-US"/>
          </a:p>
        </p:txBody>
      </p:sp>
    </p:spTree>
    <p:extLst>
      <p:ext uri="{BB962C8B-B14F-4D97-AF65-F5344CB8AC3E}">
        <p14:creationId xmlns:p14="http://schemas.microsoft.com/office/powerpoint/2010/main" val="1569601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authenticity matter in an online context? In what ways have social media encouraged inauthentic behaviors? How do we maintain integrity and authenticity as instructors?</a:t>
            </a:r>
          </a:p>
        </p:txBody>
      </p:sp>
      <p:sp>
        <p:nvSpPr>
          <p:cNvPr id="4" name="Slide Number Placeholder 3"/>
          <p:cNvSpPr>
            <a:spLocks noGrp="1"/>
          </p:cNvSpPr>
          <p:nvPr>
            <p:ph type="sldNum" sz="quarter" idx="5"/>
          </p:nvPr>
        </p:nvSpPr>
        <p:spPr/>
        <p:txBody>
          <a:bodyPr/>
          <a:lstStyle/>
          <a:p>
            <a:fld id="{8FC3E0C0-497C-4E4F-B780-771FA4B6F932}" type="slidenum">
              <a:rPr lang="en-US" smtClean="0"/>
              <a:t>29</a:t>
            </a:fld>
            <a:endParaRPr lang="en-US"/>
          </a:p>
        </p:txBody>
      </p:sp>
    </p:spTree>
    <p:extLst>
      <p:ext uri="{BB962C8B-B14F-4D97-AF65-F5344CB8AC3E}">
        <p14:creationId xmlns:p14="http://schemas.microsoft.com/office/powerpoint/2010/main" val="1034981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 want at the end of the course. I want you to show up. It is, in many ways easier, to hide in a online course. This is especially true if you are using a lot of publisher content. You are critical to the learning process. Showing up is brave.</a:t>
            </a:r>
          </a:p>
        </p:txBody>
      </p:sp>
      <p:sp>
        <p:nvSpPr>
          <p:cNvPr id="4" name="Slide Number Placeholder 3"/>
          <p:cNvSpPr>
            <a:spLocks noGrp="1"/>
          </p:cNvSpPr>
          <p:nvPr>
            <p:ph type="sldNum" sz="quarter" idx="5"/>
          </p:nvPr>
        </p:nvSpPr>
        <p:spPr/>
        <p:txBody>
          <a:bodyPr/>
          <a:lstStyle/>
          <a:p>
            <a:fld id="{8FC3E0C0-497C-4E4F-B780-771FA4B6F932}" type="slidenum">
              <a:rPr lang="en-US" smtClean="0"/>
              <a:t>30</a:t>
            </a:fld>
            <a:endParaRPr lang="en-US"/>
          </a:p>
        </p:txBody>
      </p:sp>
    </p:spTree>
    <p:extLst>
      <p:ext uri="{BB962C8B-B14F-4D97-AF65-F5344CB8AC3E}">
        <p14:creationId xmlns:p14="http://schemas.microsoft.com/office/powerpoint/2010/main" val="53061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is ready to support you in this.</a:t>
            </a:r>
          </a:p>
        </p:txBody>
      </p:sp>
      <p:sp>
        <p:nvSpPr>
          <p:cNvPr id="4" name="Slide Number Placeholder 3"/>
          <p:cNvSpPr>
            <a:spLocks noGrp="1"/>
          </p:cNvSpPr>
          <p:nvPr>
            <p:ph type="sldNum" sz="quarter" idx="5"/>
          </p:nvPr>
        </p:nvSpPr>
        <p:spPr/>
        <p:txBody>
          <a:bodyPr/>
          <a:lstStyle/>
          <a:p>
            <a:fld id="{8FC3E0C0-497C-4E4F-B780-771FA4B6F932}" type="slidenum">
              <a:rPr lang="en-US" smtClean="0"/>
              <a:t>31</a:t>
            </a:fld>
            <a:endParaRPr lang="en-US"/>
          </a:p>
        </p:txBody>
      </p:sp>
    </p:spTree>
    <p:extLst>
      <p:ext uri="{BB962C8B-B14F-4D97-AF65-F5344CB8AC3E}">
        <p14:creationId xmlns:p14="http://schemas.microsoft.com/office/powerpoint/2010/main" val="119613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a little more difficult to see the humanity of our students in online environments unless we make deliberate efforts to do so. There is a reason that trolling is so prevalent online. We can dehumanize individuals more easily when we only see their avatars and they only see ours.</a:t>
            </a:r>
          </a:p>
          <a:p>
            <a:r>
              <a:rPr lang="en-US" dirty="0"/>
              <a:t>https://</a:t>
            </a:r>
            <a:r>
              <a:rPr lang="en-US" dirty="0" err="1"/>
              <a:t>hybridpedagogy.org</a:t>
            </a:r>
            <a:r>
              <a:rPr lang="en-US" dirty="0"/>
              <a:t>/pedagogy-of-kindness/</a:t>
            </a:r>
          </a:p>
          <a:p>
            <a:r>
              <a:rPr lang="en-US" dirty="0"/>
              <a:t>See also: Do you trust your students? https://</a:t>
            </a:r>
            <a:r>
              <a:rPr lang="en-US" dirty="0" err="1"/>
              <a:t>hybridpedagogy.org</a:t>
            </a:r>
            <a:r>
              <a:rPr lang="en-US" dirty="0"/>
              <a:t>/do-you-trust-your-students/</a:t>
            </a:r>
          </a:p>
        </p:txBody>
      </p:sp>
      <p:sp>
        <p:nvSpPr>
          <p:cNvPr id="4" name="Slide Number Placeholder 3"/>
          <p:cNvSpPr>
            <a:spLocks noGrp="1"/>
          </p:cNvSpPr>
          <p:nvPr>
            <p:ph type="sldNum" sz="quarter" idx="5"/>
          </p:nvPr>
        </p:nvSpPr>
        <p:spPr/>
        <p:txBody>
          <a:bodyPr/>
          <a:lstStyle/>
          <a:p>
            <a:fld id="{8FC3E0C0-497C-4E4F-B780-771FA4B6F932}" type="slidenum">
              <a:rPr lang="en-US" smtClean="0"/>
              <a:t>5</a:t>
            </a:fld>
            <a:endParaRPr lang="en-US"/>
          </a:p>
        </p:txBody>
      </p:sp>
    </p:spTree>
    <p:extLst>
      <p:ext uri="{BB962C8B-B14F-4D97-AF65-F5344CB8AC3E}">
        <p14:creationId xmlns:p14="http://schemas.microsoft.com/office/powerpoint/2010/main" val="126630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can focus on navigating the content and achieving learning outcomes rather than navigating the course and using the technology, they will be more successful and they will have more trust in you as an instructor. Unclear expectations and a disorganized learning environment can undermine your relationship with students. Create patterns that repeat and introduce technology early with low stakes assignments.</a:t>
            </a:r>
          </a:p>
        </p:txBody>
      </p:sp>
      <p:sp>
        <p:nvSpPr>
          <p:cNvPr id="4" name="Slide Number Placeholder 3"/>
          <p:cNvSpPr>
            <a:spLocks noGrp="1"/>
          </p:cNvSpPr>
          <p:nvPr>
            <p:ph type="sldNum" sz="quarter" idx="5"/>
          </p:nvPr>
        </p:nvSpPr>
        <p:spPr/>
        <p:txBody>
          <a:bodyPr/>
          <a:lstStyle/>
          <a:p>
            <a:fld id="{8FC3E0C0-497C-4E4F-B780-771FA4B6F932}" type="slidenum">
              <a:rPr lang="en-US" smtClean="0"/>
              <a:t>6</a:t>
            </a:fld>
            <a:endParaRPr lang="en-US"/>
          </a:p>
        </p:txBody>
      </p:sp>
    </p:spTree>
    <p:extLst>
      <p:ext uri="{BB962C8B-B14F-4D97-AF65-F5344CB8AC3E}">
        <p14:creationId xmlns:p14="http://schemas.microsoft.com/office/powerpoint/2010/main" val="43577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modules</a:t>
            </a:r>
          </a:p>
        </p:txBody>
      </p:sp>
      <p:sp>
        <p:nvSpPr>
          <p:cNvPr id="4" name="Slide Number Placeholder 3"/>
          <p:cNvSpPr>
            <a:spLocks noGrp="1"/>
          </p:cNvSpPr>
          <p:nvPr>
            <p:ph type="sldNum" sz="quarter" idx="5"/>
          </p:nvPr>
        </p:nvSpPr>
        <p:spPr/>
        <p:txBody>
          <a:bodyPr/>
          <a:lstStyle/>
          <a:p>
            <a:fld id="{8FC3E0C0-497C-4E4F-B780-771FA4B6F932}" type="slidenum">
              <a:rPr lang="en-US" smtClean="0"/>
              <a:t>7</a:t>
            </a:fld>
            <a:endParaRPr lang="en-US"/>
          </a:p>
        </p:txBody>
      </p:sp>
    </p:spTree>
    <p:extLst>
      <p:ext uri="{BB962C8B-B14F-4D97-AF65-F5344CB8AC3E}">
        <p14:creationId xmlns:p14="http://schemas.microsoft.com/office/powerpoint/2010/main" val="88212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Communicate and be explicit. Clarity is kindness. Remember that students can’t easily probe for clarify expectations. The more information you can give, the better you can scaffold, the more likely the student will succeed. They will also trust you. Rubrics and samples are particularly helpful in this regard.</a:t>
            </a:r>
          </a:p>
        </p:txBody>
      </p:sp>
      <p:sp>
        <p:nvSpPr>
          <p:cNvPr id="4" name="Slide Number Placeholder 3"/>
          <p:cNvSpPr>
            <a:spLocks noGrp="1"/>
          </p:cNvSpPr>
          <p:nvPr>
            <p:ph type="sldNum" sz="quarter" idx="5"/>
          </p:nvPr>
        </p:nvSpPr>
        <p:spPr/>
        <p:txBody>
          <a:bodyPr/>
          <a:lstStyle/>
          <a:p>
            <a:fld id="{8FC3E0C0-497C-4E4F-B780-771FA4B6F932}" type="slidenum">
              <a:rPr lang="en-US" smtClean="0"/>
              <a:t>8</a:t>
            </a:fld>
            <a:endParaRPr lang="en-US"/>
          </a:p>
        </p:txBody>
      </p:sp>
    </p:spTree>
    <p:extLst>
      <p:ext uri="{BB962C8B-B14F-4D97-AF65-F5344CB8AC3E}">
        <p14:creationId xmlns:p14="http://schemas.microsoft.com/office/powerpoint/2010/main" val="137609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Assignment with Rubric</a:t>
            </a:r>
          </a:p>
        </p:txBody>
      </p:sp>
      <p:sp>
        <p:nvSpPr>
          <p:cNvPr id="4" name="Slide Number Placeholder 3"/>
          <p:cNvSpPr>
            <a:spLocks noGrp="1"/>
          </p:cNvSpPr>
          <p:nvPr>
            <p:ph type="sldNum" sz="quarter" idx="5"/>
          </p:nvPr>
        </p:nvSpPr>
        <p:spPr/>
        <p:txBody>
          <a:bodyPr/>
          <a:lstStyle/>
          <a:p>
            <a:fld id="{8FC3E0C0-497C-4E4F-B780-771FA4B6F932}" type="slidenum">
              <a:rPr lang="en-US" smtClean="0"/>
              <a:t>9</a:t>
            </a:fld>
            <a:endParaRPr lang="en-US"/>
          </a:p>
        </p:txBody>
      </p:sp>
    </p:spTree>
    <p:extLst>
      <p:ext uri="{BB962C8B-B14F-4D97-AF65-F5344CB8AC3E}">
        <p14:creationId xmlns:p14="http://schemas.microsoft.com/office/powerpoint/2010/main" val="1771571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obstacles for online students is creating routines that support their learning. The asynchronous nature of most online courses, gives students and instructors a lot of freedom and sometimes that can be a little paralyzing. Creating a routine for ourselves, systemizes a lot of the administrative aspects so you can focus on students and learning. You need to figure our what works for you, but once you have</a:t>
            </a:r>
          </a:p>
        </p:txBody>
      </p:sp>
      <p:sp>
        <p:nvSpPr>
          <p:cNvPr id="4" name="Slide Number Placeholder 3"/>
          <p:cNvSpPr>
            <a:spLocks noGrp="1"/>
          </p:cNvSpPr>
          <p:nvPr>
            <p:ph type="sldNum" sz="quarter" idx="5"/>
          </p:nvPr>
        </p:nvSpPr>
        <p:spPr/>
        <p:txBody>
          <a:bodyPr/>
          <a:lstStyle/>
          <a:p>
            <a:fld id="{8FC3E0C0-497C-4E4F-B780-771FA4B6F932}" type="slidenum">
              <a:rPr lang="en-US" smtClean="0"/>
              <a:t>10</a:t>
            </a:fld>
            <a:endParaRPr lang="en-US"/>
          </a:p>
        </p:txBody>
      </p:sp>
    </p:spTree>
    <p:extLst>
      <p:ext uri="{BB962C8B-B14F-4D97-AF65-F5344CB8AC3E}">
        <p14:creationId xmlns:p14="http://schemas.microsoft.com/office/powerpoint/2010/main" val="263800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Sheet over head ghost image.</a:t>
            </a:r>
          </a:p>
        </p:txBody>
      </p:sp>
      <p:sp>
        <p:nvSpPr>
          <p:cNvPr id="4" name="Slide Number Placeholder 3"/>
          <p:cNvSpPr>
            <a:spLocks noGrp="1"/>
          </p:cNvSpPr>
          <p:nvPr>
            <p:ph type="sldNum" sz="quarter" idx="5"/>
          </p:nvPr>
        </p:nvSpPr>
        <p:spPr/>
        <p:txBody>
          <a:bodyPr/>
          <a:lstStyle/>
          <a:p>
            <a:fld id="{8FC3E0C0-497C-4E4F-B780-771FA4B6F932}" type="slidenum">
              <a:rPr lang="en-US" smtClean="0"/>
              <a:t>11</a:t>
            </a:fld>
            <a:endParaRPr lang="en-US"/>
          </a:p>
        </p:txBody>
      </p:sp>
    </p:spTree>
    <p:extLst>
      <p:ext uri="{BB962C8B-B14F-4D97-AF65-F5344CB8AC3E}">
        <p14:creationId xmlns:p14="http://schemas.microsoft.com/office/powerpoint/2010/main" val="398581223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A7CD31F4-64FA-4BA0-9498-67783267A8C8}" type="slidenum">
              <a:rPr lang="en-US" smtClean="0"/>
              <a:t>‹#›</a:t>
            </a:fld>
            <a:endParaRPr lang="en-US"/>
          </a:p>
        </p:txBody>
      </p:sp>
    </p:spTree>
    <p:extLst>
      <p:ext uri="{BB962C8B-B14F-4D97-AF65-F5344CB8AC3E}">
        <p14:creationId xmlns:p14="http://schemas.microsoft.com/office/powerpoint/2010/main" val="37579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5212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9741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14662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72345051-2045-45DA-935E-2E3CA1A69ADC}" type="datetimeFigureOut">
              <a:rPr lang="en-US" smtClean="0"/>
              <a:t>8/3/2020</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7CD31F4-64FA-4BA0-9498-67783267A8C8}" type="slidenum">
              <a:rPr lang="en-US" smtClean="0"/>
              <a:t>‹#›</a:t>
            </a:fld>
            <a:endParaRPr lang="en-US"/>
          </a:p>
        </p:txBody>
      </p:sp>
    </p:spTree>
    <p:extLst>
      <p:ext uri="{BB962C8B-B14F-4D97-AF65-F5344CB8AC3E}">
        <p14:creationId xmlns:p14="http://schemas.microsoft.com/office/powerpoint/2010/main" val="331516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43692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8/3/2020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697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2345051-2045-45DA-935E-2E3CA1A69ADC}" type="datetimeFigureOut">
              <a:rPr lang="en-US" smtClean="0"/>
              <a:t>8/3/2020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307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8/3/2020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7287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8/3/2020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9008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8/3/2020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4145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72345051-2045-45DA-935E-2E3CA1A69ADC}" type="datetimeFigureOut">
              <a:rPr lang="en-US" smtClean="0"/>
              <a:t>8/3/2020</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8965456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fcollege.edu/cat/guides/online-facilit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tiff"/><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tiff"/><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2.wdp"/><Relationship Id="rId7"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png"/><Relationship Id="rId7" Type="http://schemas.openxmlformats.org/officeDocument/2006/relationships/hyperlink" Target="https://www.sfcollege.edu/cat/canvas-help/problem-report/index"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sfcollege.zoom.us/j/288173136" TargetMode="External"/><Relationship Id="rId5" Type="http://schemas.openxmlformats.org/officeDocument/2006/relationships/hyperlink" Target="mailto:canvashelp@sfcollege.edu" TargetMode="External"/><Relationship Id="rId4" Type="http://schemas.microsoft.com/office/2007/relationships/hdphoto" Target="../media/hdphoto2.wdp"/><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5.jp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in a yellow room&#10;&#10;Description automatically generated">
            <a:extLst>
              <a:ext uri="{FF2B5EF4-FFF2-40B4-BE49-F238E27FC236}">
                <a16:creationId xmlns:a16="http://schemas.microsoft.com/office/drawing/2014/main" id="{A960E5FB-E05D-5047-B1C7-E6350E93B1D4}"/>
              </a:ext>
            </a:extLst>
          </p:cNvPr>
          <p:cNvPicPr>
            <a:picLocks noChangeAspect="1"/>
          </p:cNvPicPr>
          <p:nvPr/>
        </p:nvPicPr>
        <p:blipFill rotWithShape="1">
          <a:blip r:embed="rId3"/>
          <a:srcRect b="15730"/>
          <a:stretch/>
        </p:blipFill>
        <p:spPr>
          <a:xfrm>
            <a:off x="-2" y="10"/>
            <a:ext cx="12192002" cy="6857990"/>
          </a:xfrm>
          <a:prstGeom prst="rect">
            <a:avLst/>
          </a:prstGeom>
        </p:spPr>
      </p:pic>
      <p:sp>
        <p:nvSpPr>
          <p:cNvPr id="2" name="Title 1">
            <a:extLst>
              <a:ext uri="{FF2B5EF4-FFF2-40B4-BE49-F238E27FC236}">
                <a16:creationId xmlns:a16="http://schemas.microsoft.com/office/drawing/2014/main" id="{008F0FF2-16BF-9D46-A86A-D7654E10FAB4}"/>
              </a:ext>
            </a:extLst>
          </p:cNvPr>
          <p:cNvSpPr>
            <a:spLocks noGrp="1"/>
          </p:cNvSpPr>
          <p:nvPr>
            <p:ph type="ctrTitle"/>
          </p:nvPr>
        </p:nvSpPr>
        <p:spPr/>
        <p:txBody>
          <a:bodyPr anchor="b">
            <a:normAutofit/>
          </a:bodyPr>
          <a:lstStyle/>
          <a:p>
            <a:r>
              <a:rPr lang="en-US">
                <a:solidFill>
                  <a:srgbClr val="FFFFFF"/>
                </a:solidFill>
              </a:rPr>
              <a:t>Facilitating Online Learning</a:t>
            </a:r>
          </a:p>
        </p:txBody>
      </p:sp>
      <p:sp>
        <p:nvSpPr>
          <p:cNvPr id="3" name="Subtitle 2">
            <a:extLst>
              <a:ext uri="{FF2B5EF4-FFF2-40B4-BE49-F238E27FC236}">
                <a16:creationId xmlns:a16="http://schemas.microsoft.com/office/drawing/2014/main" id="{606BE69F-2761-B64E-B6CF-83F1D1815CA7}"/>
              </a:ext>
            </a:extLst>
          </p:cNvPr>
          <p:cNvSpPr>
            <a:spLocks noGrp="1"/>
          </p:cNvSpPr>
          <p:nvPr>
            <p:ph type="subTitle" idx="1"/>
          </p:nvPr>
        </p:nvSpPr>
        <p:spPr/>
        <p:txBody>
          <a:bodyPr>
            <a:normAutofit/>
          </a:bodyPr>
          <a:lstStyle/>
          <a:p>
            <a:r>
              <a:rPr lang="en-US">
                <a:solidFill>
                  <a:srgbClr val="FFFFFF"/>
                </a:solidFill>
              </a:rPr>
              <a:t>Jason Frank EdD</a:t>
            </a:r>
          </a:p>
        </p:txBody>
      </p:sp>
    </p:spTree>
    <p:extLst>
      <p:ext uri="{BB962C8B-B14F-4D97-AF65-F5344CB8AC3E}">
        <p14:creationId xmlns:p14="http://schemas.microsoft.com/office/powerpoint/2010/main" val="2266028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ok on a table&#10;&#10;Description automatically generated">
            <a:extLst>
              <a:ext uri="{FF2B5EF4-FFF2-40B4-BE49-F238E27FC236}">
                <a16:creationId xmlns:a16="http://schemas.microsoft.com/office/drawing/2014/main" id="{39D4CBD9-8C66-F947-A112-71237A5B850B}"/>
              </a:ext>
            </a:extLst>
          </p:cNvPr>
          <p:cNvPicPr>
            <a:picLocks noChangeAspect="1"/>
          </p:cNvPicPr>
          <p:nvPr/>
        </p:nvPicPr>
        <p:blipFill rotWithShape="1">
          <a:blip r:embed="rId3"/>
          <a:srcRect r="9658"/>
          <a:stretch/>
        </p:blipFill>
        <p:spPr>
          <a:xfrm>
            <a:off x="3344" y="10"/>
            <a:ext cx="4646726" cy="6857990"/>
          </a:xfrm>
          <a:prstGeom prst="rect">
            <a:avLst/>
          </a:prstGeom>
        </p:spPr>
      </p:pic>
      <p:sp>
        <p:nvSpPr>
          <p:cNvPr id="2" name="Title 1">
            <a:extLst>
              <a:ext uri="{FF2B5EF4-FFF2-40B4-BE49-F238E27FC236}">
                <a16:creationId xmlns:a16="http://schemas.microsoft.com/office/drawing/2014/main" id="{69077193-5502-6545-B3BE-219F34929F53}"/>
              </a:ext>
            </a:extLst>
          </p:cNvPr>
          <p:cNvSpPr>
            <a:spLocks noGrp="1"/>
          </p:cNvSpPr>
          <p:nvPr>
            <p:ph type="title"/>
          </p:nvPr>
        </p:nvSpPr>
        <p:spPr>
          <a:xfrm>
            <a:off x="4970109" y="484632"/>
            <a:ext cx="6730277" cy="1609344"/>
          </a:xfrm>
          <a:ln>
            <a:noFill/>
          </a:ln>
        </p:spPr>
        <p:txBody>
          <a:bodyPr>
            <a:normAutofit/>
          </a:bodyPr>
          <a:lstStyle/>
          <a:p>
            <a:r>
              <a:rPr lang="en-US" dirty="0"/>
              <a:t>Online Instructor Habits and Routines</a:t>
            </a:r>
          </a:p>
        </p:txBody>
      </p:sp>
      <p:sp>
        <p:nvSpPr>
          <p:cNvPr id="9" name="Content Placeholder 8">
            <a:extLst>
              <a:ext uri="{FF2B5EF4-FFF2-40B4-BE49-F238E27FC236}">
                <a16:creationId xmlns:a16="http://schemas.microsoft.com/office/drawing/2014/main" id="{D6F8F70A-DDE3-4BAF-A25C-81D03759CFF8}"/>
              </a:ext>
            </a:extLst>
          </p:cNvPr>
          <p:cNvSpPr>
            <a:spLocks noGrp="1"/>
          </p:cNvSpPr>
          <p:nvPr>
            <p:ph idx="1"/>
          </p:nvPr>
        </p:nvSpPr>
        <p:spPr>
          <a:xfrm>
            <a:off x="4970109" y="2121408"/>
            <a:ext cx="6730276" cy="4050792"/>
          </a:xfrm>
        </p:spPr>
        <p:txBody>
          <a:bodyPr>
            <a:normAutofit/>
          </a:bodyPr>
          <a:lstStyle/>
          <a:p>
            <a:r>
              <a:rPr lang="en-US" sz="2400" b="1" dirty="0"/>
              <a:t>Beginning of Semester </a:t>
            </a:r>
            <a:r>
              <a:rPr lang="en-US" sz="2400" dirty="0"/>
              <a:t>– Introduction, Set Expectations</a:t>
            </a:r>
          </a:p>
          <a:p>
            <a:r>
              <a:rPr lang="en-US" sz="2400" b="1" dirty="0"/>
              <a:t>Daily</a:t>
            </a:r>
            <a:r>
              <a:rPr lang="en-US" sz="2400" dirty="0"/>
              <a:t> – Emails and Discussion Check-In</a:t>
            </a:r>
          </a:p>
          <a:p>
            <a:r>
              <a:rPr lang="en-US" sz="2400" b="1" dirty="0"/>
              <a:t>Weekly</a:t>
            </a:r>
            <a:r>
              <a:rPr lang="en-US" sz="2400" dirty="0"/>
              <a:t> - Announcements, Checking participation, Grading </a:t>
            </a:r>
          </a:p>
          <a:p>
            <a:r>
              <a:rPr lang="en-US" sz="2400" b="1" dirty="0"/>
              <a:t>Mid-Semester</a:t>
            </a:r>
            <a:r>
              <a:rPr lang="en-US" sz="2400" dirty="0"/>
              <a:t> – Soliciting Student Feedback, View Grades</a:t>
            </a:r>
          </a:p>
          <a:p>
            <a:r>
              <a:rPr lang="en-US" sz="2400" b="1" dirty="0"/>
              <a:t>End of Semester </a:t>
            </a:r>
            <a:r>
              <a:rPr lang="en-US" sz="2400" dirty="0"/>
              <a:t>– Review Grades, Enter Grades, Final Message</a:t>
            </a:r>
          </a:p>
        </p:txBody>
      </p:sp>
    </p:spTree>
    <p:extLst>
      <p:ext uri="{BB962C8B-B14F-4D97-AF65-F5344CB8AC3E}">
        <p14:creationId xmlns:p14="http://schemas.microsoft.com/office/powerpoint/2010/main" val="134693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E76B-D9E4-0F41-8788-075915947C5A}"/>
              </a:ext>
            </a:extLst>
          </p:cNvPr>
          <p:cNvSpPr>
            <a:spLocks noGrp="1"/>
          </p:cNvSpPr>
          <p:nvPr>
            <p:ph type="title"/>
          </p:nvPr>
        </p:nvSpPr>
        <p:spPr>
          <a:xfrm>
            <a:off x="382280" y="484632"/>
            <a:ext cx="6743844" cy="1609344"/>
          </a:xfrm>
        </p:spPr>
        <p:txBody>
          <a:bodyPr>
            <a:normAutofit/>
          </a:bodyPr>
          <a:lstStyle/>
          <a:p>
            <a:r>
              <a:rPr lang="en-US" dirty="0"/>
              <a:t>Online Facilitation Guide</a:t>
            </a:r>
          </a:p>
        </p:txBody>
      </p:sp>
      <p:sp>
        <p:nvSpPr>
          <p:cNvPr id="3" name="Content Placeholder 2">
            <a:extLst>
              <a:ext uri="{FF2B5EF4-FFF2-40B4-BE49-F238E27FC236}">
                <a16:creationId xmlns:a16="http://schemas.microsoft.com/office/drawing/2014/main" id="{88356B83-3382-ED4E-942C-08F7DC9B051E}"/>
              </a:ext>
            </a:extLst>
          </p:cNvPr>
          <p:cNvSpPr>
            <a:spLocks noGrp="1"/>
          </p:cNvSpPr>
          <p:nvPr>
            <p:ph idx="1"/>
          </p:nvPr>
        </p:nvSpPr>
        <p:spPr>
          <a:xfrm>
            <a:off x="382279" y="2121408"/>
            <a:ext cx="6743845" cy="4050792"/>
          </a:xfrm>
        </p:spPr>
        <p:txBody>
          <a:bodyPr>
            <a:normAutofit/>
          </a:bodyPr>
          <a:lstStyle/>
          <a:p>
            <a:r>
              <a:rPr lang="en-US" sz="3200" dirty="0"/>
              <a:t>Presence</a:t>
            </a:r>
          </a:p>
          <a:p>
            <a:r>
              <a:rPr lang="en-US" sz="3200" dirty="0"/>
              <a:t>Active Learning</a:t>
            </a:r>
          </a:p>
          <a:p>
            <a:r>
              <a:rPr lang="en-US" sz="3200" dirty="0"/>
              <a:t>Feedback and Student Interactions</a:t>
            </a:r>
          </a:p>
          <a:p>
            <a:endParaRPr lang="en-US" sz="3200" dirty="0"/>
          </a:p>
          <a:p>
            <a:pPr marL="0" indent="0">
              <a:buNone/>
            </a:pPr>
            <a:r>
              <a:rPr lang="en-US" sz="3200" dirty="0">
                <a:solidFill>
                  <a:srgbClr val="C00000"/>
                </a:solidFill>
                <a:hlinkClick r:id="rId3">
                  <a:extLst>
                    <a:ext uri="{A12FA001-AC4F-418D-AE19-62706E023703}">
                      <ahyp:hlinkClr xmlns:ahyp="http://schemas.microsoft.com/office/drawing/2018/hyperlinkcolor" val="tx"/>
                    </a:ext>
                  </a:extLst>
                </a:hlinkClick>
              </a:rPr>
              <a:t>https://www.sfcollege.edu/cat/guides/online-facilitation</a:t>
            </a:r>
            <a:r>
              <a:rPr lang="en-US" sz="3200" dirty="0">
                <a:solidFill>
                  <a:srgbClr val="C00000"/>
                </a:solidFill>
              </a:rPr>
              <a:t> </a:t>
            </a:r>
          </a:p>
          <a:p>
            <a:pPr marL="0" indent="0">
              <a:buNone/>
            </a:pPr>
            <a:endParaRPr lang="en-US" sz="3200" dirty="0"/>
          </a:p>
        </p:txBody>
      </p:sp>
      <p:pic>
        <p:nvPicPr>
          <p:cNvPr id="8" name="Graphic 7" descr="Checklist">
            <a:extLst>
              <a:ext uri="{FF2B5EF4-FFF2-40B4-BE49-F238E27FC236}">
                <a16:creationId xmlns:a16="http://schemas.microsoft.com/office/drawing/2014/main" id="{97E0BC83-E33D-4243-AA6F-4D339B367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3460" y="1595727"/>
            <a:ext cx="3369177" cy="3369177"/>
          </a:xfrm>
          <a:prstGeom prst="rect">
            <a:avLst/>
          </a:prstGeom>
        </p:spPr>
      </p:pic>
    </p:spTree>
    <p:extLst>
      <p:ext uri="{BB962C8B-B14F-4D97-AF65-F5344CB8AC3E}">
        <p14:creationId xmlns:p14="http://schemas.microsoft.com/office/powerpoint/2010/main" val="1671302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3" name="Group 1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4" name="Oval 1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4" name="Rectangle 16">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09184F-E754-6E45-A950-8EE8F7379957}"/>
              </a:ext>
            </a:extLst>
          </p:cNvPr>
          <p:cNvSpPr txBox="1"/>
          <p:nvPr/>
        </p:nvSpPr>
        <p:spPr>
          <a:xfrm>
            <a:off x="1051560" y="942975"/>
            <a:ext cx="9966960" cy="3525056"/>
          </a:xfrm>
          <a:prstGeom prst="rect">
            <a:avLst/>
          </a:prstGeom>
        </p:spPr>
        <p:txBody>
          <a:bodyPr vert="horz" lIns="91440" tIns="45720" rIns="91440" bIns="45720" rtlCol="0" anchor="b">
            <a:normAutofit/>
          </a:bodyPr>
          <a:lstStyle/>
          <a:p>
            <a:pPr algn="ctr">
              <a:lnSpc>
                <a:spcPct val="80000"/>
              </a:lnSpc>
              <a:spcBef>
                <a:spcPct val="0"/>
              </a:spcBef>
              <a:spcAft>
                <a:spcPts val="600"/>
              </a:spcAft>
            </a:pPr>
            <a:r>
              <a:rPr lang="en-US" sz="9600" cap="all" dirty="0">
                <a:solidFill>
                  <a:srgbClr val="FFFFFF"/>
                </a:solidFill>
                <a:latin typeface="+mj-lt"/>
                <a:ea typeface="+mj-ea"/>
                <a:cs typeface="+mj-cs"/>
              </a:rPr>
              <a:t>Presence</a:t>
            </a:r>
          </a:p>
        </p:txBody>
      </p:sp>
      <p:cxnSp>
        <p:nvCxnSpPr>
          <p:cNvPr id="5" name="Straight Connector 18">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58589"/>
            <a:ext cx="9144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061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4" name="Oval 23">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7" name="Picture 6">
            <a:extLst>
              <a:ext uri="{FF2B5EF4-FFF2-40B4-BE49-F238E27FC236}">
                <a16:creationId xmlns:a16="http://schemas.microsoft.com/office/drawing/2014/main" id="{BBC14EA8-2E6C-7247-951C-14D7CD3AD727}"/>
              </a:ext>
            </a:extLst>
          </p:cNvPr>
          <p:cNvPicPr>
            <a:picLocks noChangeAspect="1"/>
          </p:cNvPicPr>
          <p:nvPr/>
        </p:nvPicPr>
        <p:blipFill rotWithShape="1">
          <a:blip r:embed="rId5"/>
          <a:srcRect t="3010" b="12720"/>
          <a:stretch/>
        </p:blipFill>
        <p:spPr>
          <a:xfrm>
            <a:off x="20" y="10"/>
            <a:ext cx="12191980" cy="6857990"/>
          </a:xfrm>
          <a:prstGeom prst="rect">
            <a:avLst/>
          </a:prstGeom>
        </p:spPr>
      </p:pic>
    </p:spTree>
    <p:extLst>
      <p:ext uri="{BB962C8B-B14F-4D97-AF65-F5344CB8AC3E}">
        <p14:creationId xmlns:p14="http://schemas.microsoft.com/office/powerpoint/2010/main" val="2450438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3" name="Oval 32">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5" name="Picture 4" descr="A picture containing indoor, monitor, sitting, black&#10;&#10;Description automatically generated">
            <a:extLst>
              <a:ext uri="{FF2B5EF4-FFF2-40B4-BE49-F238E27FC236}">
                <a16:creationId xmlns:a16="http://schemas.microsoft.com/office/drawing/2014/main" id="{CDCEEF03-274A-5F49-A81F-AC4007BCA9D7}"/>
              </a:ext>
            </a:extLst>
          </p:cNvPr>
          <p:cNvPicPr>
            <a:picLocks noChangeAspect="1"/>
          </p:cNvPicPr>
          <p:nvPr/>
        </p:nvPicPr>
        <p:blipFill rotWithShape="1">
          <a:blip r:embed="rId5"/>
          <a:srcRect/>
          <a:stretch/>
        </p:blipFill>
        <p:spPr>
          <a:xfrm>
            <a:off x="20" y="10"/>
            <a:ext cx="12191980" cy="6857990"/>
          </a:xfrm>
          <a:prstGeom prst="rect">
            <a:avLst/>
          </a:prstGeom>
        </p:spPr>
      </p:pic>
    </p:spTree>
    <p:extLst>
      <p:ext uri="{BB962C8B-B14F-4D97-AF65-F5344CB8AC3E}">
        <p14:creationId xmlns:p14="http://schemas.microsoft.com/office/powerpoint/2010/main" val="1790452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20">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3" name="Oval 22">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32" name="Rectangle 24">
            <a:extLst>
              <a:ext uri="{FF2B5EF4-FFF2-40B4-BE49-F238E27FC236}">
                <a16:creationId xmlns:a16="http://schemas.microsoft.com/office/drawing/2014/main" id="{9C9664EF-0D74-4781-B4B4-646A93B50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6">
            <a:extLst>
              <a:ext uri="{FF2B5EF4-FFF2-40B4-BE49-F238E27FC236}">
                <a16:creationId xmlns:a16="http://schemas.microsoft.com/office/drawing/2014/main" id="{854C0CC2-F056-47AD-A361-F33F5EE97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28">
            <a:extLst>
              <a:ext uri="{FF2B5EF4-FFF2-40B4-BE49-F238E27FC236}">
                <a16:creationId xmlns:a16="http://schemas.microsoft.com/office/drawing/2014/main" id="{CD560C9F-7A8F-4FBA-BD3A-EB75B62E4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8DB6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a cell phone&#10;&#10;Description automatically generated">
            <a:extLst>
              <a:ext uri="{FF2B5EF4-FFF2-40B4-BE49-F238E27FC236}">
                <a16:creationId xmlns:a16="http://schemas.microsoft.com/office/drawing/2014/main" id="{FE630FCE-BD2F-2A4C-B3BE-B649653B284D}"/>
              </a:ext>
            </a:extLst>
          </p:cNvPr>
          <p:cNvPicPr>
            <a:picLocks noChangeAspect="1"/>
          </p:cNvPicPr>
          <p:nvPr/>
        </p:nvPicPr>
        <p:blipFill rotWithShape="1">
          <a:blip r:embed="rId7"/>
          <a:srcRect t="1485" r="-3" b="-3"/>
          <a:stretch/>
        </p:blipFill>
        <p:spPr>
          <a:xfrm>
            <a:off x="4314832" y="801792"/>
            <a:ext cx="3556744" cy="5249332"/>
          </a:xfrm>
          <a:prstGeom prst="rect">
            <a:avLst/>
          </a:prstGeom>
        </p:spPr>
      </p:pic>
    </p:spTree>
    <p:extLst>
      <p:ext uri="{BB962C8B-B14F-4D97-AF65-F5344CB8AC3E}">
        <p14:creationId xmlns:p14="http://schemas.microsoft.com/office/powerpoint/2010/main" val="393600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at a desk&#10;&#10;Description automatically generated">
            <a:extLst>
              <a:ext uri="{FF2B5EF4-FFF2-40B4-BE49-F238E27FC236}">
                <a16:creationId xmlns:a16="http://schemas.microsoft.com/office/drawing/2014/main" id="{1D0D4515-A3CE-F440-81FD-5AFEFE27DE2D}"/>
              </a:ext>
            </a:extLst>
          </p:cNvPr>
          <p:cNvPicPr>
            <a:picLocks noChangeAspect="1"/>
          </p:cNvPicPr>
          <p:nvPr/>
        </p:nvPicPr>
        <p:blipFill rotWithShape="1">
          <a:blip r:embed="rId3"/>
          <a:srcRect r="-3" b="1483"/>
          <a:stretch/>
        </p:blipFill>
        <p:spPr>
          <a:xfrm>
            <a:off x="3344" y="10"/>
            <a:ext cx="4646726" cy="6857990"/>
          </a:xfrm>
          <a:prstGeom prst="rect">
            <a:avLst/>
          </a:prstGeom>
        </p:spPr>
      </p:pic>
      <p:sp>
        <p:nvSpPr>
          <p:cNvPr id="16" name="Rectangle 9">
            <a:extLst>
              <a:ext uri="{FF2B5EF4-FFF2-40B4-BE49-F238E27FC236}">
                <a16:creationId xmlns:a16="http://schemas.microsoft.com/office/drawing/2014/main" id="{7A9FF011-88A5-4B89-AD4A-E08820CEE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B0841-6B60-6946-9A0E-EA85B47F8204}"/>
              </a:ext>
            </a:extLst>
          </p:cNvPr>
          <p:cNvSpPr>
            <a:spLocks noGrp="1"/>
          </p:cNvSpPr>
          <p:nvPr>
            <p:ph type="title"/>
          </p:nvPr>
        </p:nvSpPr>
        <p:spPr>
          <a:xfrm>
            <a:off x="4970109" y="484632"/>
            <a:ext cx="6730277" cy="1609344"/>
          </a:xfrm>
          <a:ln>
            <a:noFill/>
          </a:ln>
        </p:spPr>
        <p:txBody>
          <a:bodyPr>
            <a:normAutofit/>
          </a:bodyPr>
          <a:lstStyle/>
          <a:p>
            <a:r>
              <a:rPr lang="en-US"/>
              <a:t>Your Bio</a:t>
            </a:r>
            <a:endParaRPr lang="en-US" dirty="0"/>
          </a:p>
        </p:txBody>
      </p:sp>
      <p:sp>
        <p:nvSpPr>
          <p:cNvPr id="3" name="Content Placeholder 2">
            <a:extLst>
              <a:ext uri="{FF2B5EF4-FFF2-40B4-BE49-F238E27FC236}">
                <a16:creationId xmlns:a16="http://schemas.microsoft.com/office/drawing/2014/main" id="{2F72E58A-233F-894D-8F30-AF3DBCE68CC3}"/>
              </a:ext>
            </a:extLst>
          </p:cNvPr>
          <p:cNvSpPr>
            <a:spLocks noGrp="1"/>
          </p:cNvSpPr>
          <p:nvPr>
            <p:ph idx="1"/>
          </p:nvPr>
        </p:nvSpPr>
        <p:spPr>
          <a:xfrm>
            <a:off x="4970109" y="2121408"/>
            <a:ext cx="6730276" cy="4050792"/>
          </a:xfrm>
        </p:spPr>
        <p:txBody>
          <a:bodyPr>
            <a:normAutofit/>
          </a:bodyPr>
          <a:lstStyle/>
          <a:p>
            <a:r>
              <a:rPr lang="en-US" sz="1800" dirty="0"/>
              <a:t>How did you discover your field. What do you love about it?</a:t>
            </a:r>
          </a:p>
          <a:p>
            <a:r>
              <a:rPr lang="en-US" sz="1800" dirty="0"/>
              <a:t>Describe your educational and professional journey.</a:t>
            </a:r>
          </a:p>
          <a:p>
            <a:r>
              <a:rPr lang="en-US" sz="1800" dirty="0"/>
              <a:t>How is your life better for knowing what you know?</a:t>
            </a:r>
          </a:p>
          <a:p>
            <a:r>
              <a:rPr lang="en-US" sz="1800" dirty="0"/>
              <a:t>What do you want people to know about your interests, family, hobbies?</a:t>
            </a:r>
          </a:p>
        </p:txBody>
      </p:sp>
      <p:grpSp>
        <p:nvGrpSpPr>
          <p:cNvPr id="17" name="Group 11">
            <a:extLst>
              <a:ext uri="{FF2B5EF4-FFF2-40B4-BE49-F238E27FC236}">
                <a16:creationId xmlns:a16="http://schemas.microsoft.com/office/drawing/2014/main" id="{6BAEAFFD-C82E-4805-8EFA-403C6D826E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2">
              <a:extLst>
                <a:ext uri="{FF2B5EF4-FFF2-40B4-BE49-F238E27FC236}">
                  <a16:creationId xmlns:a16="http://schemas.microsoft.com/office/drawing/2014/main" id="{EDC28443-F61D-4568-A939-A57CC8BE6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3">
              <a:extLst>
                <a:ext uri="{FF2B5EF4-FFF2-40B4-BE49-F238E27FC236}">
                  <a16:creationId xmlns:a16="http://schemas.microsoft.com/office/drawing/2014/main" id="{3662A386-B011-43D7-945D-36EB3CBC3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86783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6" name="Picture 5">
            <a:extLst>
              <a:ext uri="{FF2B5EF4-FFF2-40B4-BE49-F238E27FC236}">
                <a16:creationId xmlns:a16="http://schemas.microsoft.com/office/drawing/2014/main" id="{65541D55-FDD3-C345-AF38-8056CE27B354}"/>
              </a:ext>
            </a:extLst>
          </p:cNvPr>
          <p:cNvPicPr>
            <a:picLocks noChangeAspect="1"/>
          </p:cNvPicPr>
          <p:nvPr/>
        </p:nvPicPr>
        <p:blipFill rotWithShape="1">
          <a:blip r:embed="rId5"/>
          <a:srcRect t="6564" b="5201"/>
          <a:stretch/>
        </p:blipFill>
        <p:spPr>
          <a:xfrm>
            <a:off x="20" y="10"/>
            <a:ext cx="12191980" cy="6857990"/>
          </a:xfrm>
          <a:prstGeom prst="rect">
            <a:avLst/>
          </a:prstGeom>
        </p:spPr>
      </p:pic>
    </p:spTree>
    <p:extLst>
      <p:ext uri="{BB962C8B-B14F-4D97-AF65-F5344CB8AC3E}">
        <p14:creationId xmlns:p14="http://schemas.microsoft.com/office/powerpoint/2010/main" val="4261382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35AB90-3387-A940-BE83-1249BB38D994}"/>
              </a:ext>
            </a:extLst>
          </p:cNvPr>
          <p:cNvPicPr>
            <a:picLocks noChangeAspect="1"/>
          </p:cNvPicPr>
          <p:nvPr/>
        </p:nvPicPr>
        <p:blipFill rotWithShape="1">
          <a:blip r:embed="rId3"/>
          <a:srcRect l="43762" r="11010" b="-1"/>
          <a:stretch/>
        </p:blipFill>
        <p:spPr>
          <a:xfrm>
            <a:off x="3344" y="10"/>
            <a:ext cx="4646726" cy="6857990"/>
          </a:xfrm>
          <a:prstGeom prst="rect">
            <a:avLst/>
          </a:prstGeom>
        </p:spPr>
      </p:pic>
      <p:sp>
        <p:nvSpPr>
          <p:cNvPr id="21" name="Rectangle 20">
            <a:extLst>
              <a:ext uri="{FF2B5EF4-FFF2-40B4-BE49-F238E27FC236}">
                <a16:creationId xmlns:a16="http://schemas.microsoft.com/office/drawing/2014/main" id="{7A9FF011-88A5-4B89-AD4A-E08820CEE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EA4F5-8907-0242-99C6-900E47455051}"/>
              </a:ext>
            </a:extLst>
          </p:cNvPr>
          <p:cNvSpPr>
            <a:spLocks noGrp="1"/>
          </p:cNvSpPr>
          <p:nvPr>
            <p:ph type="title"/>
          </p:nvPr>
        </p:nvSpPr>
        <p:spPr>
          <a:xfrm>
            <a:off x="4970109" y="484632"/>
            <a:ext cx="6730277" cy="1609344"/>
          </a:xfrm>
          <a:ln>
            <a:noFill/>
          </a:ln>
        </p:spPr>
        <p:txBody>
          <a:bodyPr>
            <a:normAutofit/>
          </a:bodyPr>
          <a:lstStyle/>
          <a:p>
            <a:r>
              <a:rPr lang="en-US" dirty="0"/>
              <a:t>Instructor Videos</a:t>
            </a:r>
          </a:p>
        </p:txBody>
      </p:sp>
      <p:sp>
        <p:nvSpPr>
          <p:cNvPr id="3" name="Content Placeholder 2">
            <a:extLst>
              <a:ext uri="{FF2B5EF4-FFF2-40B4-BE49-F238E27FC236}">
                <a16:creationId xmlns:a16="http://schemas.microsoft.com/office/drawing/2014/main" id="{60EDA20E-AF8E-AC4A-89DF-23231767DA6A}"/>
              </a:ext>
            </a:extLst>
          </p:cNvPr>
          <p:cNvSpPr>
            <a:spLocks noGrp="1"/>
          </p:cNvSpPr>
          <p:nvPr>
            <p:ph idx="1"/>
          </p:nvPr>
        </p:nvSpPr>
        <p:spPr>
          <a:xfrm>
            <a:off x="4970109" y="2121408"/>
            <a:ext cx="6730276" cy="4050792"/>
          </a:xfrm>
        </p:spPr>
        <p:txBody>
          <a:bodyPr>
            <a:normAutofit/>
          </a:bodyPr>
          <a:lstStyle/>
          <a:p>
            <a:pPr marL="0" indent="0">
              <a:buNone/>
            </a:pPr>
            <a:endParaRPr lang="en-US" sz="1800" i="1" dirty="0"/>
          </a:p>
          <a:p>
            <a:r>
              <a:rPr lang="en-US" sz="3200" i="1" dirty="0"/>
              <a:t>mere-exposure effect</a:t>
            </a:r>
            <a:r>
              <a:rPr lang="en-US" sz="3200" dirty="0"/>
              <a:t> </a:t>
            </a:r>
          </a:p>
          <a:p>
            <a:r>
              <a:rPr lang="en-US" sz="3200" i="1" dirty="0"/>
              <a:t>confirmation bias</a:t>
            </a:r>
          </a:p>
          <a:p>
            <a:r>
              <a:rPr lang="en-US" sz="3200" i="1" dirty="0"/>
              <a:t>it’s difficult</a:t>
            </a:r>
          </a:p>
          <a:p>
            <a:endParaRPr lang="en-US" sz="1800" dirty="0"/>
          </a:p>
        </p:txBody>
      </p:sp>
      <p:grpSp>
        <p:nvGrpSpPr>
          <p:cNvPr id="23" name="Group 22">
            <a:extLst>
              <a:ext uri="{FF2B5EF4-FFF2-40B4-BE49-F238E27FC236}">
                <a16:creationId xmlns:a16="http://schemas.microsoft.com/office/drawing/2014/main" id="{6BAEAFFD-C82E-4805-8EFA-403C6D826E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EDC28443-F61D-4568-A939-A57CC8BE6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3662A386-B011-43D7-945D-36EB3CBC3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32711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5E3D2E7-AD93-44A1-8BC6-0E1343A3E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9CC5271D-3244-41E2-B819-CBCB46B71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683B5F4-86FD-4BF8-88F1-837F5B70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7" name="Group 26">
            <a:extLst>
              <a:ext uri="{FF2B5EF4-FFF2-40B4-BE49-F238E27FC236}">
                <a16:creationId xmlns:a16="http://schemas.microsoft.com/office/drawing/2014/main" id="{468FD2E2-2BBC-4CE0-8728-F7F04CF3D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8" name="Oval 27">
              <a:extLst>
                <a:ext uri="{FF2B5EF4-FFF2-40B4-BE49-F238E27FC236}">
                  <a16:creationId xmlns:a16="http://schemas.microsoft.com/office/drawing/2014/main" id="{DFDB4C9A-B334-4F22-B77C-0ABDFA48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29" name="Oval 28">
              <a:extLst>
                <a:ext uri="{FF2B5EF4-FFF2-40B4-BE49-F238E27FC236}">
                  <a16:creationId xmlns:a16="http://schemas.microsoft.com/office/drawing/2014/main" id="{20B25D87-B509-4BDD-8E23-850E1C39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31" name="Rectangle 30">
            <a:extLst>
              <a:ext uri="{FF2B5EF4-FFF2-40B4-BE49-F238E27FC236}">
                <a16:creationId xmlns:a16="http://schemas.microsoft.com/office/drawing/2014/main" id="{7E948281-0364-4C04-A841-BD36C17BC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D6085DA2-B847-1449-A5E8-0A5ABC036090}"/>
              </a:ext>
            </a:extLst>
          </p:cNvPr>
          <p:cNvPicPr>
            <a:picLocks noChangeAspect="1"/>
          </p:cNvPicPr>
          <p:nvPr/>
        </p:nvPicPr>
        <p:blipFill rotWithShape="1">
          <a:blip r:embed="rId7"/>
          <a:srcRect t="17257" r="9091" b="30696"/>
          <a:stretch/>
        </p:blipFill>
        <p:spPr>
          <a:xfrm>
            <a:off x="518411" y="182606"/>
            <a:ext cx="10622029" cy="5974892"/>
          </a:xfrm>
          <a:prstGeom prst="rect">
            <a:avLst/>
          </a:prstGeom>
        </p:spPr>
      </p:pic>
      <p:sp>
        <p:nvSpPr>
          <p:cNvPr id="33" name="Rectangle 32">
            <a:extLst>
              <a:ext uri="{FF2B5EF4-FFF2-40B4-BE49-F238E27FC236}">
                <a16:creationId xmlns:a16="http://schemas.microsoft.com/office/drawing/2014/main" id="{3A78FA00-76B8-49BE-B95D-2772712D4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76317E-152F-0B41-BB4D-68E8EA78E38B}"/>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5000"/>
              </a:lnSpc>
            </a:pPr>
            <a:r>
              <a:rPr lang="en-US" sz="7400" b="1" kern="1200" cap="none" baseline="0">
                <a:blipFill dpi="0" rotWithShape="1">
                  <a:blip r:embed="rId5"/>
                  <a:srcRect/>
                  <a:tile tx="6350" ty="-127000" sx="65000" sy="64000" flip="none" algn="tl"/>
                </a:blipFill>
                <a:latin typeface="+mj-lt"/>
                <a:ea typeface="+mj-ea"/>
                <a:cs typeface="+mj-cs"/>
              </a:rPr>
              <a:t>Videos in Canvas</a:t>
            </a:r>
          </a:p>
        </p:txBody>
      </p:sp>
      <p:grpSp>
        <p:nvGrpSpPr>
          <p:cNvPr id="35" name="Group 34">
            <a:extLst>
              <a:ext uri="{FF2B5EF4-FFF2-40B4-BE49-F238E27FC236}">
                <a16:creationId xmlns:a16="http://schemas.microsoft.com/office/drawing/2014/main" id="{1FD7541F-6ED3-4558-838A-A55FF8D6DC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36" name="Oval 35">
              <a:extLst>
                <a:ext uri="{FF2B5EF4-FFF2-40B4-BE49-F238E27FC236}">
                  <a16:creationId xmlns:a16="http://schemas.microsoft.com/office/drawing/2014/main" id="{9D455E42-2035-4EF5-A199-924E5FECE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36">
              <a:extLst>
                <a:ext uri="{FF2B5EF4-FFF2-40B4-BE49-F238E27FC236}">
                  <a16:creationId xmlns:a16="http://schemas.microsoft.com/office/drawing/2014/main" id="{8C02769F-4749-4B97-974D-6A8E70F2C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64718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F167-4893-E340-A47A-9A5F7D41A980}"/>
              </a:ext>
            </a:extLst>
          </p:cNvPr>
          <p:cNvSpPr>
            <a:spLocks noGrp="1"/>
          </p:cNvSpPr>
          <p:nvPr>
            <p:ph type="title"/>
          </p:nvPr>
        </p:nvSpPr>
        <p:spPr>
          <a:xfrm>
            <a:off x="4935793" y="484632"/>
            <a:ext cx="6607277" cy="1609344"/>
          </a:xfrm>
        </p:spPr>
        <p:txBody>
          <a:bodyPr>
            <a:normAutofit/>
          </a:bodyPr>
          <a:lstStyle/>
          <a:p>
            <a:r>
              <a:rPr lang="en-US" dirty="0"/>
              <a:t>The Courage to Teach</a:t>
            </a:r>
          </a:p>
        </p:txBody>
      </p:sp>
      <p:pic>
        <p:nvPicPr>
          <p:cNvPr id="4" name="Picture 3">
            <a:extLst>
              <a:ext uri="{FF2B5EF4-FFF2-40B4-BE49-F238E27FC236}">
                <a16:creationId xmlns:a16="http://schemas.microsoft.com/office/drawing/2014/main" id="{C2A5ECC6-3F95-0E40-BC9D-A7E1784279DB}"/>
              </a:ext>
            </a:extLst>
          </p:cNvPr>
          <p:cNvPicPr>
            <a:picLocks noChangeAspect="1"/>
          </p:cNvPicPr>
          <p:nvPr/>
        </p:nvPicPr>
        <p:blipFill rotWithShape="1">
          <a:blip r:embed="rId2"/>
          <a:srcRect r="-1" b="569"/>
          <a:stretch/>
        </p:blipFill>
        <p:spPr>
          <a:xfrm>
            <a:off x="876887" y="1191577"/>
            <a:ext cx="3204177" cy="4474845"/>
          </a:xfrm>
          <a:prstGeom prst="rect">
            <a:avLst/>
          </a:prstGeom>
        </p:spPr>
      </p:pic>
      <p:sp>
        <p:nvSpPr>
          <p:cNvPr id="3" name="Content Placeholder 2">
            <a:extLst>
              <a:ext uri="{FF2B5EF4-FFF2-40B4-BE49-F238E27FC236}">
                <a16:creationId xmlns:a16="http://schemas.microsoft.com/office/drawing/2014/main" id="{C00A2A6D-84A6-DC4F-9C4F-4F1B7CFDA9E7}"/>
              </a:ext>
            </a:extLst>
          </p:cNvPr>
          <p:cNvSpPr>
            <a:spLocks noGrp="1"/>
          </p:cNvSpPr>
          <p:nvPr>
            <p:ph idx="1"/>
          </p:nvPr>
        </p:nvSpPr>
        <p:spPr>
          <a:xfrm>
            <a:off x="4935794" y="2121408"/>
            <a:ext cx="6607276" cy="4050792"/>
          </a:xfrm>
        </p:spPr>
        <p:txBody>
          <a:bodyPr>
            <a:normAutofit/>
          </a:bodyPr>
          <a:lstStyle/>
          <a:p>
            <a:pPr marL="0" indent="0">
              <a:buNone/>
            </a:pPr>
            <a:r>
              <a:rPr lang="en-US" sz="3600" dirty="0"/>
              <a:t>“Good teaching cannot be reduced to technique; good teaching comes from the identity and integrity of the teacher.” </a:t>
            </a:r>
          </a:p>
          <a:p>
            <a:pPr marL="0" indent="0">
              <a:buNone/>
            </a:pPr>
            <a:r>
              <a:rPr lang="en-US" sz="3600" dirty="0"/>
              <a:t>		- Parker J. Palmer</a:t>
            </a:r>
          </a:p>
        </p:txBody>
      </p:sp>
      <p:sp>
        <p:nvSpPr>
          <p:cNvPr id="5" name="TextBox 4">
            <a:extLst>
              <a:ext uri="{FF2B5EF4-FFF2-40B4-BE49-F238E27FC236}">
                <a16:creationId xmlns:a16="http://schemas.microsoft.com/office/drawing/2014/main" id="{CE804EC7-A657-DB4F-B989-57B9CFA3C6CE}"/>
              </a:ext>
            </a:extLst>
          </p:cNvPr>
          <p:cNvSpPr txBox="1"/>
          <p:nvPr/>
        </p:nvSpPr>
        <p:spPr>
          <a:xfrm>
            <a:off x="1714500" y="-71437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45952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4" name="Oval 2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5" name="Oval 2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7" name="Rectangle 26">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09184F-E754-6E45-A950-8EE8F7379957}"/>
              </a:ext>
            </a:extLst>
          </p:cNvPr>
          <p:cNvSpPr txBox="1"/>
          <p:nvPr/>
        </p:nvSpPr>
        <p:spPr>
          <a:xfrm>
            <a:off x="1051560" y="942975"/>
            <a:ext cx="9966960" cy="3525056"/>
          </a:xfrm>
          <a:prstGeom prst="rect">
            <a:avLst/>
          </a:prstGeom>
        </p:spPr>
        <p:txBody>
          <a:bodyPr vert="horz" lIns="91440" tIns="45720" rIns="91440" bIns="45720" rtlCol="0" anchor="b">
            <a:normAutofit/>
          </a:bodyPr>
          <a:lstStyle/>
          <a:p>
            <a:pPr algn="ctr">
              <a:lnSpc>
                <a:spcPct val="80000"/>
              </a:lnSpc>
              <a:spcBef>
                <a:spcPct val="0"/>
              </a:spcBef>
              <a:spcAft>
                <a:spcPts val="600"/>
              </a:spcAft>
            </a:pPr>
            <a:r>
              <a:rPr lang="en-US" sz="9600" cap="all">
                <a:solidFill>
                  <a:srgbClr val="FFFFFF"/>
                </a:solidFill>
                <a:latin typeface="+mj-lt"/>
                <a:ea typeface="+mj-ea"/>
                <a:cs typeface="+mj-cs"/>
              </a:rPr>
              <a:t>Active Learning</a:t>
            </a:r>
          </a:p>
        </p:txBody>
      </p:sp>
      <p:cxnSp>
        <p:nvCxnSpPr>
          <p:cNvPr id="29" name="Straight Connector 28">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58589"/>
            <a:ext cx="9144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438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4" name="Rectangle 13">
            <a:extLst>
              <a:ext uri="{FF2B5EF4-FFF2-40B4-BE49-F238E27FC236}">
                <a16:creationId xmlns:a16="http://schemas.microsoft.com/office/drawing/2014/main" id="{AE20707D-5841-41A3-B3F5-FD5979CAE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7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9F05012-3070-48EC-BC58-E908A8D70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5">
              <a:alphaModFix amt="5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group of people standing next to a train&#10;&#10;Description automatically generated">
            <a:extLst>
              <a:ext uri="{FF2B5EF4-FFF2-40B4-BE49-F238E27FC236}">
                <a16:creationId xmlns:a16="http://schemas.microsoft.com/office/drawing/2014/main" id="{F86559B8-7DDA-5B4C-80F8-86C3BE57A29A}"/>
              </a:ext>
            </a:extLst>
          </p:cNvPr>
          <p:cNvPicPr>
            <a:picLocks noChangeAspect="1"/>
          </p:cNvPicPr>
          <p:nvPr/>
        </p:nvPicPr>
        <p:blipFill rotWithShape="1">
          <a:blip r:embed="rId7"/>
          <a:srcRect t="34493" b="24636"/>
          <a:stretch/>
        </p:blipFill>
        <p:spPr>
          <a:xfrm>
            <a:off x="643466" y="658614"/>
            <a:ext cx="10905066" cy="5571066"/>
          </a:xfrm>
          <a:prstGeom prst="rect">
            <a:avLst/>
          </a:prstGeom>
        </p:spPr>
      </p:pic>
      <p:sp>
        <p:nvSpPr>
          <p:cNvPr id="18" name="Rectangle 17">
            <a:extLst>
              <a:ext uri="{FF2B5EF4-FFF2-40B4-BE49-F238E27FC236}">
                <a16:creationId xmlns:a16="http://schemas.microsoft.com/office/drawing/2014/main" id="{33EAD004-AB0B-4352-9991-A040EA93D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193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3" name="Group 1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4" name="Oval 1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4" name="Rectangle 16">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09184F-E754-6E45-A950-8EE8F7379957}"/>
              </a:ext>
            </a:extLst>
          </p:cNvPr>
          <p:cNvSpPr txBox="1"/>
          <p:nvPr/>
        </p:nvSpPr>
        <p:spPr>
          <a:xfrm>
            <a:off x="1051560" y="942975"/>
            <a:ext cx="9966960" cy="3525056"/>
          </a:xfrm>
          <a:prstGeom prst="rect">
            <a:avLst/>
          </a:prstGeom>
        </p:spPr>
        <p:txBody>
          <a:bodyPr vert="horz" lIns="91440" tIns="45720" rIns="91440" bIns="45720" rtlCol="0" anchor="b">
            <a:normAutofit lnSpcReduction="10000"/>
          </a:bodyPr>
          <a:lstStyle/>
          <a:p>
            <a:pPr algn="ctr">
              <a:lnSpc>
                <a:spcPct val="80000"/>
              </a:lnSpc>
              <a:spcBef>
                <a:spcPct val="0"/>
              </a:spcBef>
              <a:spcAft>
                <a:spcPts val="600"/>
              </a:spcAft>
            </a:pPr>
            <a:r>
              <a:rPr lang="en-US" sz="9600" cap="all" dirty="0">
                <a:solidFill>
                  <a:srgbClr val="FFFFFF"/>
                </a:solidFill>
                <a:latin typeface="+mj-lt"/>
                <a:ea typeface="+mj-ea"/>
                <a:cs typeface="+mj-cs"/>
              </a:rPr>
              <a:t>Feedback and Student Interactions</a:t>
            </a:r>
          </a:p>
        </p:txBody>
      </p:sp>
      <p:cxnSp>
        <p:nvCxnSpPr>
          <p:cNvPr id="5" name="Straight Connector 18">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58589"/>
            <a:ext cx="9144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756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5E3D2E7-AD93-44A1-8BC6-0E1343A3E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9CC5271D-3244-41E2-B819-CBCB46B71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683B5F4-86FD-4BF8-88F1-837F5B70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7" name="Group 26">
            <a:extLst>
              <a:ext uri="{FF2B5EF4-FFF2-40B4-BE49-F238E27FC236}">
                <a16:creationId xmlns:a16="http://schemas.microsoft.com/office/drawing/2014/main" id="{468FD2E2-2BBC-4CE0-8728-F7F04CF3D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8" name="Oval 27">
              <a:extLst>
                <a:ext uri="{FF2B5EF4-FFF2-40B4-BE49-F238E27FC236}">
                  <a16:creationId xmlns:a16="http://schemas.microsoft.com/office/drawing/2014/main" id="{DFDB4C9A-B334-4F22-B77C-0ABDFA48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29" name="Oval 28">
              <a:extLst>
                <a:ext uri="{FF2B5EF4-FFF2-40B4-BE49-F238E27FC236}">
                  <a16:creationId xmlns:a16="http://schemas.microsoft.com/office/drawing/2014/main" id="{20B25D87-B509-4BDD-8E23-850E1C39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1" name="Rectangle 30">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74CE7B-C547-8246-9D82-8E8A7F092285}"/>
              </a:ext>
            </a:extLst>
          </p:cNvPr>
          <p:cNvSpPr>
            <a:spLocks noGrp="1"/>
          </p:cNvSpPr>
          <p:nvPr>
            <p:ph type="title"/>
          </p:nvPr>
        </p:nvSpPr>
        <p:spPr>
          <a:xfrm>
            <a:off x="7534654" y="702365"/>
            <a:ext cx="3896264" cy="3765666"/>
          </a:xfrm>
        </p:spPr>
        <p:txBody>
          <a:bodyPr vert="horz" lIns="91440" tIns="45720" rIns="91440" bIns="45720" rtlCol="0" anchor="b">
            <a:normAutofit/>
          </a:bodyPr>
          <a:lstStyle/>
          <a:p>
            <a:pPr>
              <a:lnSpc>
                <a:spcPct val="85000"/>
              </a:lnSpc>
            </a:pPr>
            <a:r>
              <a:rPr lang="en-US" sz="5600" b="1" kern="1200" cap="none" baseline="0">
                <a:blipFill dpi="0" rotWithShape="1">
                  <a:blip r:embed="rId5"/>
                  <a:srcRect/>
                  <a:tile tx="6350" ty="-127000" sx="65000" sy="64000" flip="none" algn="tl"/>
                </a:blipFill>
                <a:latin typeface="+mj-lt"/>
                <a:ea typeface="+mj-ea"/>
                <a:cs typeface="+mj-cs"/>
              </a:rPr>
              <a:t>Emails and Your Response Window</a:t>
            </a:r>
          </a:p>
        </p:txBody>
      </p:sp>
      <p:pic>
        <p:nvPicPr>
          <p:cNvPr id="5" name="Content Placeholder 4" descr="A picture containing envelope, woman, man, holding&#10;&#10;Description automatically generated">
            <a:extLst>
              <a:ext uri="{FF2B5EF4-FFF2-40B4-BE49-F238E27FC236}">
                <a16:creationId xmlns:a16="http://schemas.microsoft.com/office/drawing/2014/main" id="{CE58C605-D943-4644-BC68-BB86DB1EC413}"/>
              </a:ext>
            </a:extLst>
          </p:cNvPr>
          <p:cNvPicPr>
            <a:picLocks noChangeAspect="1"/>
          </p:cNvPicPr>
          <p:nvPr/>
        </p:nvPicPr>
        <p:blipFill rotWithShape="1">
          <a:blip r:embed="rId7"/>
          <a:srcRect r="2" b="626"/>
          <a:stretch/>
        </p:blipFill>
        <p:spPr>
          <a:xfrm>
            <a:off x="20" y="10"/>
            <a:ext cx="6901088" cy="6857990"/>
          </a:xfrm>
          <a:prstGeom prst="rect">
            <a:avLst/>
          </a:prstGeom>
        </p:spPr>
      </p:pic>
      <p:grpSp>
        <p:nvGrpSpPr>
          <p:cNvPr id="35" name="Group 34">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36" name="Oval 35">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36">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0543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9B68D6-C6CC-4D1D-92F1-5FE2522D5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2A7FA-E5F3-D248-91F9-6D8935118007}"/>
              </a:ext>
            </a:extLst>
          </p:cNvPr>
          <p:cNvSpPr>
            <a:spLocks noGrp="1"/>
          </p:cNvSpPr>
          <p:nvPr>
            <p:ph type="title"/>
          </p:nvPr>
        </p:nvSpPr>
        <p:spPr>
          <a:xfrm>
            <a:off x="382280" y="484632"/>
            <a:ext cx="6743844" cy="1609344"/>
          </a:xfrm>
        </p:spPr>
        <p:txBody>
          <a:bodyPr>
            <a:normAutofit/>
          </a:bodyPr>
          <a:lstStyle/>
          <a:p>
            <a:r>
              <a:rPr lang="en-US" dirty="0"/>
              <a:t>Discussion Boards</a:t>
            </a:r>
          </a:p>
        </p:txBody>
      </p:sp>
      <p:sp>
        <p:nvSpPr>
          <p:cNvPr id="3" name="Content Placeholder 2">
            <a:extLst>
              <a:ext uri="{FF2B5EF4-FFF2-40B4-BE49-F238E27FC236}">
                <a16:creationId xmlns:a16="http://schemas.microsoft.com/office/drawing/2014/main" id="{57044FA7-4431-A145-AAFE-8780A85A1601}"/>
              </a:ext>
            </a:extLst>
          </p:cNvPr>
          <p:cNvSpPr>
            <a:spLocks noGrp="1"/>
          </p:cNvSpPr>
          <p:nvPr>
            <p:ph idx="1"/>
          </p:nvPr>
        </p:nvSpPr>
        <p:spPr>
          <a:xfrm>
            <a:off x="382279" y="2121408"/>
            <a:ext cx="6743845" cy="4050792"/>
          </a:xfrm>
        </p:spPr>
        <p:txBody>
          <a:bodyPr>
            <a:normAutofit/>
          </a:bodyPr>
          <a:lstStyle/>
          <a:p>
            <a:r>
              <a:rPr lang="en-US" sz="2800" dirty="0"/>
              <a:t>Ask specific and unexpected questions</a:t>
            </a:r>
          </a:p>
          <a:p>
            <a:r>
              <a:rPr lang="en-US" sz="2800" dirty="0"/>
              <a:t>Participate frequently</a:t>
            </a:r>
          </a:p>
          <a:p>
            <a:r>
              <a:rPr lang="en-US" sz="2800" dirty="0"/>
              <a:t>Strive to continue the discussion rather than end it</a:t>
            </a:r>
          </a:p>
          <a:p>
            <a:r>
              <a:rPr lang="en-US" sz="2800" dirty="0"/>
              <a:t>Provide clear guidelines on participation and etiquette.</a:t>
            </a:r>
          </a:p>
          <a:p>
            <a:r>
              <a:rPr lang="en-US" sz="2800" dirty="0"/>
              <a:t>Promote meaningful participation</a:t>
            </a:r>
          </a:p>
        </p:txBody>
      </p:sp>
      <p:pic>
        <p:nvPicPr>
          <p:cNvPr id="5" name="Graphic 4" descr="Chat">
            <a:extLst>
              <a:ext uri="{FF2B5EF4-FFF2-40B4-BE49-F238E27FC236}">
                <a16:creationId xmlns:a16="http://schemas.microsoft.com/office/drawing/2014/main" id="{5B58E3A1-B8CF-8C47-AECA-29AEBBB2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3460" y="1595727"/>
            <a:ext cx="3369177" cy="3369177"/>
          </a:xfrm>
          <a:prstGeom prst="rect">
            <a:avLst/>
          </a:prstGeom>
        </p:spPr>
      </p:pic>
      <p:grpSp>
        <p:nvGrpSpPr>
          <p:cNvPr id="12" name="Group 11">
            <a:extLst>
              <a:ext uri="{FF2B5EF4-FFF2-40B4-BE49-F238E27FC236}">
                <a16:creationId xmlns:a16="http://schemas.microsoft.com/office/drawing/2014/main" id="{4732A386-7C2A-439A-BB1D-5CC2440E65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A1CD6A5D-4173-44ED-B98B-3F6324222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9485095-E900-493D-BBC5-801B7384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64425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5E3D2E7-AD93-44A1-8BC6-0E1343A3E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9CC5271D-3244-41E2-B819-CBCB46B71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683B5F4-86FD-4BF8-88F1-837F5B70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7" name="Group 26">
            <a:extLst>
              <a:ext uri="{FF2B5EF4-FFF2-40B4-BE49-F238E27FC236}">
                <a16:creationId xmlns:a16="http://schemas.microsoft.com/office/drawing/2014/main" id="{468FD2E2-2BBC-4CE0-8728-F7F04CF3D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8" name="Oval 27">
              <a:extLst>
                <a:ext uri="{FF2B5EF4-FFF2-40B4-BE49-F238E27FC236}">
                  <a16:creationId xmlns:a16="http://schemas.microsoft.com/office/drawing/2014/main" id="{DFDB4C9A-B334-4F22-B77C-0ABDFA48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29" name="Oval 28">
              <a:extLst>
                <a:ext uri="{FF2B5EF4-FFF2-40B4-BE49-F238E27FC236}">
                  <a16:creationId xmlns:a16="http://schemas.microsoft.com/office/drawing/2014/main" id="{20B25D87-B509-4BDD-8E23-850E1C39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1" name="Rectangle 30">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DAF37-0671-B746-B1B4-8737B5B1F005}"/>
              </a:ext>
            </a:extLst>
          </p:cNvPr>
          <p:cNvSpPr>
            <a:spLocks noGrp="1"/>
          </p:cNvSpPr>
          <p:nvPr>
            <p:ph type="title"/>
          </p:nvPr>
        </p:nvSpPr>
        <p:spPr>
          <a:xfrm>
            <a:off x="7534654" y="702365"/>
            <a:ext cx="3896264" cy="3765666"/>
          </a:xfrm>
        </p:spPr>
        <p:txBody>
          <a:bodyPr vert="horz" lIns="91440" tIns="45720" rIns="91440" bIns="45720" rtlCol="0" anchor="b">
            <a:normAutofit/>
          </a:bodyPr>
          <a:lstStyle/>
          <a:p>
            <a:pPr>
              <a:lnSpc>
                <a:spcPct val="85000"/>
              </a:lnSpc>
            </a:pPr>
            <a:r>
              <a:rPr lang="en-US" sz="4500" b="1" kern="1200" cap="none" baseline="0">
                <a:blipFill dpi="0" rotWithShape="1">
                  <a:blip r:embed="rId5"/>
                  <a:srcRect/>
                  <a:tile tx="6350" ty="-127000" sx="65000" sy="64000" flip="none" algn="tl"/>
                </a:blipFill>
                <a:latin typeface="+mj-lt"/>
                <a:ea typeface="+mj-ea"/>
                <a:cs typeface="+mj-cs"/>
              </a:rPr>
              <a:t>Discussions in Canvas</a:t>
            </a:r>
          </a:p>
        </p:txBody>
      </p:sp>
      <p:pic>
        <p:nvPicPr>
          <p:cNvPr id="5" name="Content Placeholder 4" descr="A screenshot of a social media post&#10;&#10;Description automatically generated">
            <a:extLst>
              <a:ext uri="{FF2B5EF4-FFF2-40B4-BE49-F238E27FC236}">
                <a16:creationId xmlns:a16="http://schemas.microsoft.com/office/drawing/2014/main" id="{82326EF2-9326-384C-9F7E-CF1A8E08A1C1}"/>
              </a:ext>
            </a:extLst>
          </p:cNvPr>
          <p:cNvPicPr>
            <a:picLocks noChangeAspect="1"/>
          </p:cNvPicPr>
          <p:nvPr/>
        </p:nvPicPr>
        <p:blipFill rotWithShape="1">
          <a:blip r:embed="rId7"/>
          <a:srcRect t="4848" r="3" b="3"/>
          <a:stretch/>
        </p:blipFill>
        <p:spPr>
          <a:xfrm>
            <a:off x="20" y="10"/>
            <a:ext cx="6901088" cy="6857990"/>
          </a:xfrm>
          <a:prstGeom prst="rect">
            <a:avLst/>
          </a:prstGeom>
        </p:spPr>
      </p:pic>
      <p:grpSp>
        <p:nvGrpSpPr>
          <p:cNvPr id="35" name="Group 34">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36" name="Oval 35">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36">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67504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D77A-4C95-0C4D-8448-85B4DEEAC421}"/>
              </a:ext>
            </a:extLst>
          </p:cNvPr>
          <p:cNvSpPr>
            <a:spLocks noGrp="1"/>
          </p:cNvSpPr>
          <p:nvPr>
            <p:ph type="title"/>
          </p:nvPr>
        </p:nvSpPr>
        <p:spPr>
          <a:xfrm>
            <a:off x="1069848" y="484632"/>
            <a:ext cx="10058400" cy="1609344"/>
          </a:xfrm>
        </p:spPr>
        <p:txBody>
          <a:bodyPr>
            <a:normAutofit/>
          </a:bodyPr>
          <a:lstStyle/>
          <a:p>
            <a:r>
              <a:rPr lang="en-US"/>
              <a:t>Feedback</a:t>
            </a:r>
            <a:endParaRPr lang="en-US" dirty="0"/>
          </a:p>
        </p:txBody>
      </p:sp>
      <p:sp>
        <p:nvSpPr>
          <p:cNvPr id="16" name="Rectangle 9">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2">
            <a:extLst>
              <a:ext uri="{FF2B5EF4-FFF2-40B4-BE49-F238E27FC236}">
                <a16:creationId xmlns:a16="http://schemas.microsoft.com/office/drawing/2014/main" id="{0E440D6C-9CC1-443D-8C29-1C48CD2D7834}"/>
              </a:ext>
            </a:extLst>
          </p:cNvPr>
          <p:cNvGraphicFramePr>
            <a:graphicFrameLocks noGrp="1"/>
          </p:cNvGraphicFramePr>
          <p:nvPr>
            <p:ph idx="1"/>
            <p:extLst>
              <p:ext uri="{D42A27DB-BD31-4B8C-83A1-F6EECF244321}">
                <p14:modId xmlns:p14="http://schemas.microsoft.com/office/powerpoint/2010/main" val="2801353875"/>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4175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4" name="Rectangle 13">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4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5">
              <a:alphaModFix amt="5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662A8F-34E5-7848-B562-3606F05033F1}"/>
              </a:ext>
            </a:extLst>
          </p:cNvPr>
          <p:cNvPicPr>
            <a:picLocks noChangeAspect="1"/>
          </p:cNvPicPr>
          <p:nvPr/>
        </p:nvPicPr>
        <p:blipFill>
          <a:blip r:embed="rId7"/>
          <a:stretch>
            <a:fillRect/>
          </a:stretch>
        </p:blipFill>
        <p:spPr>
          <a:xfrm>
            <a:off x="1992973" y="803062"/>
            <a:ext cx="8206053" cy="5251874"/>
          </a:xfrm>
          <a:prstGeom prst="rect">
            <a:avLst/>
          </a:prstGeom>
        </p:spPr>
      </p:pic>
    </p:spTree>
    <p:extLst>
      <p:ext uri="{BB962C8B-B14F-4D97-AF65-F5344CB8AC3E}">
        <p14:creationId xmlns:p14="http://schemas.microsoft.com/office/powerpoint/2010/main" val="2928330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3" name="Oval 22">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5" name="Content Placeholder 4" descr="A picture containing drawing&#10;&#10;Description automatically generated">
            <a:extLst>
              <a:ext uri="{FF2B5EF4-FFF2-40B4-BE49-F238E27FC236}">
                <a16:creationId xmlns:a16="http://schemas.microsoft.com/office/drawing/2014/main" id="{446FC74A-5AB8-0043-B9A8-4D9DE060F636}"/>
              </a:ext>
            </a:extLst>
          </p:cNvPr>
          <p:cNvPicPr>
            <a:picLocks noChangeAspect="1"/>
          </p:cNvPicPr>
          <p:nvPr/>
        </p:nvPicPr>
        <p:blipFill rotWithShape="1">
          <a:blip r:embed="rId5"/>
          <a:srcRect l="5056" r="6056"/>
          <a:stretch/>
        </p:blipFill>
        <p:spPr>
          <a:xfrm>
            <a:off x="20" y="10"/>
            <a:ext cx="12191980" cy="6857990"/>
          </a:xfrm>
          <a:prstGeom prst="rect">
            <a:avLst/>
          </a:prstGeom>
        </p:spPr>
      </p:pic>
    </p:spTree>
    <p:extLst>
      <p:ext uri="{BB962C8B-B14F-4D97-AF65-F5344CB8AC3E}">
        <p14:creationId xmlns:p14="http://schemas.microsoft.com/office/powerpoint/2010/main" val="3249245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4F752EFA-5DB9-0A4C-8D1A-0FA06504DD7C}"/>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Authenticity</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C8E2EA2-269A-C644-91AF-4E39DA603631}"/>
              </a:ext>
            </a:extLst>
          </p:cNvPr>
          <p:cNvSpPr>
            <a:spLocks noGrp="1"/>
          </p:cNvSpPr>
          <p:nvPr>
            <p:ph idx="1"/>
          </p:nvPr>
        </p:nvSpPr>
        <p:spPr>
          <a:xfrm>
            <a:off x="6081089" y="725394"/>
            <a:ext cx="5142658" cy="5407212"/>
          </a:xfrm>
        </p:spPr>
        <p:txBody>
          <a:bodyPr anchor="ctr">
            <a:normAutofit/>
          </a:bodyPr>
          <a:lstStyle/>
          <a:p>
            <a:pPr marL="0" indent="0">
              <a:buNone/>
            </a:pPr>
            <a:r>
              <a:rPr lang="en-US" sz="2400" b="1" i="1" dirty="0"/>
              <a:t>Authenticity is a collection of choices that we have to make every day. It’s about the choice to show up and be real. The choice to be honest. The choice to let our true selves be seen. </a:t>
            </a:r>
          </a:p>
          <a:p>
            <a:pPr marL="0" indent="0">
              <a:buNone/>
            </a:pPr>
            <a:r>
              <a:rPr lang="en-US" sz="2400" b="1" i="1" dirty="0"/>
              <a:t>– </a:t>
            </a:r>
            <a:r>
              <a:rPr lang="en-US" sz="2400" b="1" i="1" dirty="0" err="1"/>
              <a:t>Brene</a:t>
            </a:r>
            <a:r>
              <a:rPr lang="en-US" sz="2400" b="1" i="1" dirty="0"/>
              <a:t> Brown</a:t>
            </a:r>
            <a:endParaRPr lang="en-US" sz="2400" dirty="0"/>
          </a:p>
        </p:txBody>
      </p:sp>
    </p:spTree>
    <p:extLst>
      <p:ext uri="{BB962C8B-B14F-4D97-AF65-F5344CB8AC3E}">
        <p14:creationId xmlns:p14="http://schemas.microsoft.com/office/powerpoint/2010/main" val="1909917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DD6D25-73D7-4E21-A25F-56BC6E3B3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E7CED-18F3-F248-B338-E830E34F9DFF}"/>
              </a:ext>
            </a:extLst>
          </p:cNvPr>
          <p:cNvSpPr>
            <a:spLocks noGrp="1"/>
          </p:cNvSpPr>
          <p:nvPr>
            <p:ph type="title"/>
          </p:nvPr>
        </p:nvSpPr>
        <p:spPr>
          <a:xfrm>
            <a:off x="8479777" y="639763"/>
            <a:ext cx="3046073" cy="5177377"/>
          </a:xfrm>
          <a:ln>
            <a:noFill/>
          </a:ln>
        </p:spPr>
        <p:txBody>
          <a:bodyPr>
            <a:normAutofit/>
          </a:bodyPr>
          <a:lstStyle/>
          <a:p>
            <a:r>
              <a:rPr lang="en-US" sz="4000"/>
              <a:t>Outcomes</a:t>
            </a:r>
          </a:p>
        </p:txBody>
      </p:sp>
      <p:grpSp>
        <p:nvGrpSpPr>
          <p:cNvPr id="12" name="Group 11">
            <a:extLst>
              <a:ext uri="{FF2B5EF4-FFF2-40B4-BE49-F238E27FC236}">
                <a16:creationId xmlns:a16="http://schemas.microsoft.com/office/drawing/2014/main" id="{35B8894B-4A72-427A-B1D1-C5AF5CBB23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A3E574B9-86C7-4F7B-B550-D02C32ECB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4338354-6A9B-4F69-AE40-C4443BD98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E3BC2BE0-B235-4D5A-BEC7-4EE7D091DD57}"/>
              </a:ext>
            </a:extLst>
          </p:cNvPr>
          <p:cNvGraphicFramePr>
            <a:graphicFrameLocks noGrp="1"/>
          </p:cNvGraphicFramePr>
          <p:nvPr>
            <p:ph idx="1"/>
            <p:extLst>
              <p:ext uri="{D42A27DB-BD31-4B8C-83A1-F6EECF244321}">
                <p14:modId xmlns:p14="http://schemas.microsoft.com/office/powerpoint/2010/main" val="2356555410"/>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01156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C496-04E6-184A-961C-278C3B9FC4E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Man in the Arena</a:t>
            </a:r>
          </a:p>
        </p:txBody>
      </p:sp>
      <p:pic>
        <p:nvPicPr>
          <p:cNvPr id="4" name="Content Placeholder 3">
            <a:extLst>
              <a:ext uri="{FF2B5EF4-FFF2-40B4-BE49-F238E27FC236}">
                <a16:creationId xmlns:a16="http://schemas.microsoft.com/office/drawing/2014/main" id="{A77A79F8-A780-8E4E-8A6C-E72C2A1EEC96}"/>
              </a:ext>
            </a:extLst>
          </p:cNvPr>
          <p:cNvPicPr>
            <a:picLocks noGrp="1" noChangeAspect="1"/>
          </p:cNvPicPr>
          <p:nvPr>
            <p:ph idx="1"/>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4003003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9B68D6-C6CC-4D1D-92F1-5FE2522D5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4472EC-EA05-A540-83F1-6D69A2FDBD6C}"/>
              </a:ext>
            </a:extLst>
          </p:cNvPr>
          <p:cNvSpPr>
            <a:spLocks noGrp="1"/>
          </p:cNvSpPr>
          <p:nvPr>
            <p:ph type="title"/>
          </p:nvPr>
        </p:nvSpPr>
        <p:spPr>
          <a:xfrm>
            <a:off x="382280" y="484632"/>
            <a:ext cx="6743844" cy="1609344"/>
          </a:xfrm>
        </p:spPr>
        <p:txBody>
          <a:bodyPr>
            <a:normAutofit/>
          </a:bodyPr>
          <a:lstStyle/>
          <a:p>
            <a:r>
              <a:rPr lang="en-US" dirty="0"/>
              <a:t>Canvas Help</a:t>
            </a:r>
            <a:br>
              <a:rPr lang="en-US" dirty="0"/>
            </a:br>
            <a:endParaRPr lang="en-US" dirty="0"/>
          </a:p>
        </p:txBody>
      </p:sp>
      <p:sp>
        <p:nvSpPr>
          <p:cNvPr id="3" name="Content Placeholder 2">
            <a:extLst>
              <a:ext uri="{FF2B5EF4-FFF2-40B4-BE49-F238E27FC236}">
                <a16:creationId xmlns:a16="http://schemas.microsoft.com/office/drawing/2014/main" id="{2CEB7B46-F5B6-284F-8B87-3097213817EF}"/>
              </a:ext>
            </a:extLst>
          </p:cNvPr>
          <p:cNvSpPr>
            <a:spLocks noGrp="1"/>
          </p:cNvSpPr>
          <p:nvPr>
            <p:ph idx="1"/>
          </p:nvPr>
        </p:nvSpPr>
        <p:spPr>
          <a:xfrm>
            <a:off x="382279" y="2121408"/>
            <a:ext cx="6743845" cy="4050792"/>
          </a:xfrm>
        </p:spPr>
        <p:txBody>
          <a:bodyPr>
            <a:normAutofit/>
          </a:bodyPr>
          <a:lstStyle/>
          <a:p>
            <a:pPr>
              <a:buFont typeface="Arial" panose="020B0604020202020204" pitchFamily="34" charset="0"/>
              <a:buChar char="•"/>
            </a:pPr>
            <a:r>
              <a:rPr lang="en-US" sz="1800" b="1" dirty="0">
                <a:latin typeface="Helvetica" pitchFamily="2" charset="0"/>
              </a:rPr>
              <a:t>Email</a:t>
            </a:r>
            <a:r>
              <a:rPr lang="en-US" sz="1800" dirty="0">
                <a:latin typeface="Helvetica" pitchFamily="2" charset="0"/>
              </a:rPr>
              <a:t> - Make an appointment for one-on-one assistance or ask a question – </a:t>
            </a:r>
            <a:r>
              <a:rPr lang="en-US" sz="1800" dirty="0">
                <a:solidFill>
                  <a:srgbClr val="C00000"/>
                </a:solidFill>
                <a:latin typeface="Helvetica" pitchFamily="2" charset="0"/>
                <a:hlinkClick r:id="rId5">
                  <a:extLst>
                    <a:ext uri="{A12FA001-AC4F-418D-AE19-62706E023703}">
                      <ahyp:hlinkClr xmlns:ahyp="http://schemas.microsoft.com/office/drawing/2018/hyperlinkcolor" val="tx"/>
                    </a:ext>
                  </a:extLst>
                </a:hlinkClick>
              </a:rPr>
              <a:t>canvashelp@sfcollege.edu</a:t>
            </a:r>
            <a:r>
              <a:rPr lang="en-US" sz="1800" dirty="0">
                <a:solidFill>
                  <a:srgbClr val="C00000"/>
                </a:solidFill>
                <a:latin typeface="Helvetica" pitchFamily="2" charset="0"/>
              </a:rPr>
              <a:t> </a:t>
            </a:r>
          </a:p>
          <a:p>
            <a:pPr>
              <a:buFont typeface="Arial" panose="020B0604020202020204" pitchFamily="34" charset="0"/>
              <a:buChar char="•"/>
            </a:pPr>
            <a:r>
              <a:rPr lang="en-US" sz="1800" b="1" dirty="0">
                <a:latin typeface="Helvetica" pitchFamily="2" charset="0"/>
              </a:rPr>
              <a:t>Phone</a:t>
            </a:r>
            <a:r>
              <a:rPr lang="en-US" sz="1800" dirty="0">
                <a:latin typeface="Helvetica" pitchFamily="2" charset="0"/>
              </a:rPr>
              <a:t> - Call us from 8 a.m. - 4:30 p.m. to speak to one of the Canvas experts – 352-395-7344</a:t>
            </a:r>
          </a:p>
          <a:p>
            <a:pPr>
              <a:buFont typeface="Arial" panose="020B0604020202020204" pitchFamily="34" charset="0"/>
              <a:buChar char="•"/>
            </a:pPr>
            <a:r>
              <a:rPr lang="en-US" sz="1800" b="1" dirty="0">
                <a:latin typeface="Helvetica" pitchFamily="2" charset="0"/>
              </a:rPr>
              <a:t>Zoom Support </a:t>
            </a:r>
            <a:r>
              <a:rPr lang="en-US" sz="1800" dirty="0">
                <a:latin typeface="Helvetica" pitchFamily="2" charset="0"/>
              </a:rPr>
              <a:t>- from 8 a.m. - 4:30 </a:t>
            </a:r>
            <a:r>
              <a:rPr lang="en-US" sz="1800" dirty="0" err="1">
                <a:latin typeface="Helvetica" pitchFamily="2" charset="0"/>
              </a:rPr>
              <a:t>p.m</a:t>
            </a:r>
            <a:r>
              <a:rPr lang="en-US" sz="1800" dirty="0">
                <a:latin typeface="Helvetica" pitchFamily="2" charset="0"/>
              </a:rPr>
              <a:t> </a:t>
            </a:r>
            <a:r>
              <a:rPr lang="en-US" sz="1600" dirty="0">
                <a:solidFill>
                  <a:srgbClr val="C00000"/>
                </a:solidFill>
                <a:hlinkClick r:id="rId6">
                  <a:extLst>
                    <a:ext uri="{A12FA001-AC4F-418D-AE19-62706E023703}">
                      <ahyp:hlinkClr xmlns:ahyp="http://schemas.microsoft.com/office/drawing/2018/hyperlinkcolor" val="tx"/>
                    </a:ext>
                  </a:extLst>
                </a:hlinkClick>
              </a:rPr>
              <a:t>https://sfcollege.zoom.us/j/288173136</a:t>
            </a:r>
            <a:endParaRPr lang="en-US" sz="1600" dirty="0">
              <a:solidFill>
                <a:srgbClr val="C00000"/>
              </a:solidFill>
              <a:latin typeface="Helvetica" pitchFamily="2" charset="0"/>
            </a:endParaRPr>
          </a:p>
          <a:p>
            <a:pPr>
              <a:buFont typeface="Arial" panose="020B0604020202020204" pitchFamily="34" charset="0"/>
              <a:buChar char="•"/>
            </a:pPr>
            <a:r>
              <a:rPr lang="en-US" sz="1800" b="1" dirty="0">
                <a:latin typeface="Helvetica" pitchFamily="2" charset="0"/>
              </a:rPr>
              <a:t>Problem Report</a:t>
            </a:r>
            <a:r>
              <a:rPr lang="en-US" sz="1800" dirty="0">
                <a:latin typeface="Helvetica" pitchFamily="2" charset="0"/>
              </a:rPr>
              <a:t> – You can submit a </a:t>
            </a:r>
            <a:r>
              <a:rPr lang="en-US" sz="1800" dirty="0">
                <a:solidFill>
                  <a:srgbClr val="C00000"/>
                </a:solidFill>
                <a:latin typeface="Helvetica" pitchFamily="2" charset="0"/>
                <a:hlinkClick r:id="rId7" tooltip="Problem Report">
                  <a:extLst>
                    <a:ext uri="{A12FA001-AC4F-418D-AE19-62706E023703}">
                      <ahyp:hlinkClr xmlns:ahyp="http://schemas.microsoft.com/office/drawing/2018/hyperlinkcolor" val="tx"/>
                    </a:ext>
                  </a:extLst>
                </a:hlinkClick>
              </a:rPr>
              <a:t>problem report</a:t>
            </a:r>
            <a:r>
              <a:rPr lang="en-US" sz="1800" dirty="0">
                <a:solidFill>
                  <a:srgbClr val="C00000"/>
                </a:solidFill>
                <a:latin typeface="Helvetica" pitchFamily="2" charset="0"/>
              </a:rPr>
              <a:t> </a:t>
            </a:r>
            <a:r>
              <a:rPr lang="en-US" sz="1800" dirty="0">
                <a:latin typeface="Helvetica" pitchFamily="2" charset="0"/>
              </a:rPr>
              <a:t>at any time. One of the Canvas experts will respond as quickly as possible, but it may take as long as 24 hours when the college is closed.</a:t>
            </a:r>
          </a:p>
          <a:p>
            <a:endParaRPr lang="en-US" sz="1800" dirty="0"/>
          </a:p>
        </p:txBody>
      </p:sp>
      <p:pic>
        <p:nvPicPr>
          <p:cNvPr id="4" name="Picture 3">
            <a:extLst>
              <a:ext uri="{FF2B5EF4-FFF2-40B4-BE49-F238E27FC236}">
                <a16:creationId xmlns:a16="http://schemas.microsoft.com/office/drawing/2014/main" id="{CCA200CA-7464-A34B-98FA-C303AB1969E1}"/>
              </a:ext>
            </a:extLst>
          </p:cNvPr>
          <p:cNvPicPr>
            <a:picLocks noChangeAspect="1"/>
          </p:cNvPicPr>
          <p:nvPr/>
        </p:nvPicPr>
        <p:blipFill>
          <a:blip r:embed="rId8"/>
          <a:stretch>
            <a:fillRect/>
          </a:stretch>
        </p:blipFill>
        <p:spPr>
          <a:xfrm>
            <a:off x="8203460" y="1894741"/>
            <a:ext cx="3369177" cy="2771148"/>
          </a:xfrm>
          <a:prstGeom prst="rect">
            <a:avLst/>
          </a:prstGeom>
        </p:spPr>
      </p:pic>
      <p:grpSp>
        <p:nvGrpSpPr>
          <p:cNvPr id="11" name="Group 10">
            <a:extLst>
              <a:ext uri="{FF2B5EF4-FFF2-40B4-BE49-F238E27FC236}">
                <a16:creationId xmlns:a16="http://schemas.microsoft.com/office/drawing/2014/main" id="{4732A386-7C2A-439A-BB1D-5CC2440E65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A1CD6A5D-4173-44ED-B98B-3F6324222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9">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9485095-E900-493D-BBC5-801B7384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58383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5E3D2E7-AD93-44A1-8BC6-0E1343A3E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9CC5271D-3244-41E2-B819-CBCB46B71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683B5F4-86FD-4BF8-88F1-837F5B70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7" name="Group 26">
            <a:extLst>
              <a:ext uri="{FF2B5EF4-FFF2-40B4-BE49-F238E27FC236}">
                <a16:creationId xmlns:a16="http://schemas.microsoft.com/office/drawing/2014/main" id="{468FD2E2-2BBC-4CE0-8728-F7F04CF3D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8" name="Oval 27">
              <a:extLst>
                <a:ext uri="{FF2B5EF4-FFF2-40B4-BE49-F238E27FC236}">
                  <a16:creationId xmlns:a16="http://schemas.microsoft.com/office/drawing/2014/main" id="{DFDB4C9A-B334-4F22-B77C-0ABDFA48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9" name="Oval 28">
              <a:extLst>
                <a:ext uri="{FF2B5EF4-FFF2-40B4-BE49-F238E27FC236}">
                  <a16:creationId xmlns:a16="http://schemas.microsoft.com/office/drawing/2014/main" id="{20B25D87-B509-4BDD-8E23-850E1C39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1" name="Rectangle 30">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DF217-F865-9F4F-ABEB-250F6609FC4F}"/>
              </a:ext>
            </a:extLst>
          </p:cNvPr>
          <p:cNvSpPr>
            <a:spLocks noGrp="1"/>
          </p:cNvSpPr>
          <p:nvPr>
            <p:ph type="title"/>
          </p:nvPr>
        </p:nvSpPr>
        <p:spPr>
          <a:xfrm>
            <a:off x="7534654" y="702365"/>
            <a:ext cx="3896264" cy="3765666"/>
          </a:xfrm>
        </p:spPr>
        <p:txBody>
          <a:bodyPr vert="horz" lIns="91440" tIns="45720" rIns="91440" bIns="45720" rtlCol="0" anchor="b">
            <a:normAutofit/>
          </a:bodyPr>
          <a:lstStyle/>
          <a:p>
            <a:pPr>
              <a:lnSpc>
                <a:spcPct val="85000"/>
              </a:lnSpc>
            </a:pPr>
            <a:r>
              <a:rPr lang="en-US" sz="5000" b="1" kern="1200" cap="none" baseline="0">
                <a:blipFill dpi="0" rotWithShape="1">
                  <a:blip r:embed="rId4"/>
                  <a:srcRect/>
                  <a:tile tx="6350" ty="-127000" sx="65000" sy="64000" flip="none" algn="tl"/>
                </a:blipFill>
                <a:latin typeface="+mj-lt"/>
                <a:ea typeface="+mj-ea"/>
                <a:cs typeface="+mj-cs"/>
              </a:rPr>
              <a:t>Questions and Comments</a:t>
            </a:r>
          </a:p>
        </p:txBody>
      </p:sp>
      <p:pic>
        <p:nvPicPr>
          <p:cNvPr id="5" name="Content Placeholder 4" descr="A picture containing blue, green, white, black&#10;&#10;Description automatically generated">
            <a:extLst>
              <a:ext uri="{FF2B5EF4-FFF2-40B4-BE49-F238E27FC236}">
                <a16:creationId xmlns:a16="http://schemas.microsoft.com/office/drawing/2014/main" id="{4D01E0E0-251F-E742-A0DE-FA5A2943FEDC}"/>
              </a:ext>
            </a:extLst>
          </p:cNvPr>
          <p:cNvPicPr>
            <a:picLocks noChangeAspect="1"/>
          </p:cNvPicPr>
          <p:nvPr/>
        </p:nvPicPr>
        <p:blipFill rotWithShape="1">
          <a:blip r:embed="rId6"/>
          <a:srcRect t="625" r="2" b="2"/>
          <a:stretch/>
        </p:blipFill>
        <p:spPr>
          <a:xfrm>
            <a:off x="20" y="10"/>
            <a:ext cx="6901088" cy="6857990"/>
          </a:xfrm>
          <a:prstGeom prst="rect">
            <a:avLst/>
          </a:prstGeom>
        </p:spPr>
      </p:pic>
      <p:grpSp>
        <p:nvGrpSpPr>
          <p:cNvPr id="35" name="Group 34">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36" name="Oval 35">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36">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5" name="Content Placeholder 4" descr="A picture containing blue, green, white, black&#10;&#10;Description automatically generated">
            <a:extLst>
              <a:ext uri="{FF2B5EF4-FFF2-40B4-BE49-F238E27FC236}">
                <a16:creationId xmlns:a16="http://schemas.microsoft.com/office/drawing/2014/main" id="{8D958226-B7CE-3745-965D-B2FC9CEFBEAF}"/>
              </a:ext>
            </a:extLst>
          </p:cNvPr>
          <p:cNvPicPr>
            <a:picLocks noChangeAspect="1"/>
          </p:cNvPicPr>
          <p:nvPr/>
        </p:nvPicPr>
        <p:blipFill rotWithShape="1">
          <a:blip r:embed="rId6"/>
          <a:srcRect t="625" r="2" b="2"/>
          <a:stretch/>
        </p:blipFill>
        <p:spPr>
          <a:xfrm>
            <a:off x="0" y="2899"/>
            <a:ext cx="6901088" cy="6857990"/>
          </a:xfrm>
          <a:prstGeom prst="rect">
            <a:avLst/>
          </a:prstGeom>
        </p:spPr>
      </p:pic>
    </p:spTree>
    <p:extLst>
      <p:ext uri="{BB962C8B-B14F-4D97-AF65-F5344CB8AC3E}">
        <p14:creationId xmlns:p14="http://schemas.microsoft.com/office/powerpoint/2010/main" val="771733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CD99C-7D8E-4797-981B-A22148DEB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C743A-8661-482F-9A41-8A7025172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4477E0-CE85-4388-9987-2E6C9BFEC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D10CA79-B03E-42D2-AD45-46B9BA89E1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985D6C09-FCD4-49C5-90D8-D91E40182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CA2921E5-E3D2-4B5A-A07C-316D34C352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E1264C2F-677D-4F20-8227-3F275E878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1BAFB344-3FC8-48E1-8BAA-F6357B633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ED14A0-8628-4ACB-BDD2-B389DDC3B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7506E-FF6C-2047-B5F4-02C9AE526C7F}"/>
              </a:ext>
            </a:extLst>
          </p:cNvPr>
          <p:cNvSpPr>
            <a:spLocks noGrp="1"/>
          </p:cNvSpPr>
          <p:nvPr>
            <p:ph type="title"/>
          </p:nvPr>
        </p:nvSpPr>
        <p:spPr>
          <a:xfrm>
            <a:off x="1253813" y="819037"/>
            <a:ext cx="5965470" cy="3357976"/>
          </a:xfrm>
        </p:spPr>
        <p:txBody>
          <a:bodyPr vert="horz" lIns="91440" tIns="45720" rIns="91440" bIns="45720" rtlCol="0" anchor="ctr">
            <a:normAutofit/>
          </a:bodyPr>
          <a:lstStyle/>
          <a:p>
            <a:pPr>
              <a:lnSpc>
                <a:spcPct val="85000"/>
              </a:lnSpc>
            </a:pPr>
            <a:r>
              <a:rPr lang="en-US" sz="6200" dirty="0">
                <a:blipFill dpi="0" rotWithShape="1">
                  <a:blip r:embed="rId5"/>
                  <a:srcRect/>
                  <a:tile tx="6350" ty="-127000" sx="65000" sy="64000" flip="none" algn="tl"/>
                </a:blipFill>
              </a:rPr>
              <a:t>Vulnerability</a:t>
            </a:r>
          </a:p>
        </p:txBody>
      </p:sp>
      <p:sp>
        <p:nvSpPr>
          <p:cNvPr id="3" name="Content Placeholder 2">
            <a:extLst>
              <a:ext uri="{FF2B5EF4-FFF2-40B4-BE49-F238E27FC236}">
                <a16:creationId xmlns:a16="http://schemas.microsoft.com/office/drawing/2014/main" id="{E05AC9D9-7C95-C441-83D4-CD5C61D7F18B}"/>
              </a:ext>
            </a:extLst>
          </p:cNvPr>
          <p:cNvSpPr>
            <a:spLocks noGrp="1"/>
          </p:cNvSpPr>
          <p:nvPr>
            <p:ph idx="1"/>
          </p:nvPr>
        </p:nvSpPr>
        <p:spPr>
          <a:xfrm>
            <a:off x="1317821" y="3300023"/>
            <a:ext cx="5965470" cy="668769"/>
          </a:xfrm>
        </p:spPr>
        <p:txBody>
          <a:bodyPr vert="horz" lIns="91440" tIns="45720" rIns="91440" bIns="45720" rtlCol="0">
            <a:noAutofit/>
          </a:bodyPr>
          <a:lstStyle/>
          <a:p>
            <a:pPr marL="0" indent="0">
              <a:buNone/>
            </a:pPr>
            <a:r>
              <a:rPr lang="en-US" sz="3600" b="1" i="1" dirty="0"/>
              <a:t>Staying vulnerable is a risk we have to take if we want to experience connection. </a:t>
            </a:r>
            <a:r>
              <a:rPr lang="en-US" sz="2400" b="1" i="1" dirty="0"/>
              <a:t>-</a:t>
            </a:r>
            <a:r>
              <a:rPr lang="en-US" sz="2400" b="1" i="1" dirty="0" err="1"/>
              <a:t>Brene</a:t>
            </a:r>
            <a:r>
              <a:rPr lang="en-US" sz="2400" b="1" i="1" dirty="0"/>
              <a:t> Brown</a:t>
            </a:r>
            <a:endParaRPr lang="en-US" sz="2400" dirty="0"/>
          </a:p>
        </p:txBody>
      </p:sp>
      <p:pic>
        <p:nvPicPr>
          <p:cNvPr id="4" name="Graphic 3" descr="Heart Lock">
            <a:extLst>
              <a:ext uri="{FF2B5EF4-FFF2-40B4-BE49-F238E27FC236}">
                <a16:creationId xmlns:a16="http://schemas.microsoft.com/office/drawing/2014/main" id="{40A10168-1073-B54E-8990-28DCC510C8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55117" y="1702032"/>
            <a:ext cx="3416725" cy="3416725"/>
          </a:xfrm>
          <a:prstGeom prst="rect">
            <a:avLst/>
          </a:prstGeom>
        </p:spPr>
      </p:pic>
      <p:sp>
        <p:nvSpPr>
          <p:cNvPr id="25" name="Rectangle 24">
            <a:extLst>
              <a:ext uri="{FF2B5EF4-FFF2-40B4-BE49-F238E27FC236}">
                <a16:creationId xmlns:a16="http://schemas.microsoft.com/office/drawing/2014/main" id="{79DAC93E-D283-453C-AD56-95BB56E20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41C9B88-8DCB-4626-BEA0-A01016DC0F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8" name="Oval 27">
              <a:extLst>
                <a:ext uri="{FF2B5EF4-FFF2-40B4-BE49-F238E27FC236}">
                  <a16:creationId xmlns:a16="http://schemas.microsoft.com/office/drawing/2014/main" id="{2789F233-9D48-4E46-BD22-1BFC282F6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77E1D3CF-34DD-4B77-8CDC-0A8C7F439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09005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5E3D2E7-AD93-44A1-8BC6-0E1343A3E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9CC5271D-3244-41E2-B819-CBCB46B71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5683B5F4-86FD-4BF8-88F1-837F5B70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6" name="Group 25">
            <a:extLst>
              <a:ext uri="{FF2B5EF4-FFF2-40B4-BE49-F238E27FC236}">
                <a16:creationId xmlns:a16="http://schemas.microsoft.com/office/drawing/2014/main" id="{468FD2E2-2BBC-4CE0-8728-F7F04CF3D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7" name="Oval 26">
              <a:extLst>
                <a:ext uri="{FF2B5EF4-FFF2-40B4-BE49-F238E27FC236}">
                  <a16:creationId xmlns:a16="http://schemas.microsoft.com/office/drawing/2014/main" id="{DFDB4C9A-B334-4F22-B77C-0ABDFA48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28" name="Oval 27">
              <a:extLst>
                <a:ext uri="{FF2B5EF4-FFF2-40B4-BE49-F238E27FC236}">
                  <a16:creationId xmlns:a16="http://schemas.microsoft.com/office/drawing/2014/main" id="{20B25D87-B509-4BDD-8E23-850E1C39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0" name="Rectangle 29">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B1243E-ECB4-3942-89DB-25100A3B4AD9}"/>
              </a:ext>
            </a:extLst>
          </p:cNvPr>
          <p:cNvSpPr>
            <a:spLocks noGrp="1"/>
          </p:cNvSpPr>
          <p:nvPr>
            <p:ph type="title"/>
          </p:nvPr>
        </p:nvSpPr>
        <p:spPr>
          <a:xfrm>
            <a:off x="7534654" y="702365"/>
            <a:ext cx="3896264" cy="3765666"/>
          </a:xfrm>
        </p:spPr>
        <p:txBody>
          <a:bodyPr vert="horz" lIns="91440" tIns="45720" rIns="91440" bIns="45720" rtlCol="0" anchor="b">
            <a:normAutofit/>
          </a:bodyPr>
          <a:lstStyle/>
          <a:p>
            <a:pPr>
              <a:lnSpc>
                <a:spcPct val="85000"/>
              </a:lnSpc>
            </a:pPr>
            <a:r>
              <a:rPr lang="en-US" sz="5600" b="1" kern="1200" cap="none" baseline="0">
                <a:blipFill dpi="0" rotWithShape="1">
                  <a:blip r:embed="rId5"/>
                  <a:srcRect/>
                  <a:tile tx="6350" ty="-127000" sx="65000" sy="64000" flip="none" algn="tl"/>
                </a:blipFill>
                <a:latin typeface="+mj-lt"/>
                <a:ea typeface="+mj-ea"/>
                <a:cs typeface="+mj-cs"/>
              </a:rPr>
              <a:t>A Pedagogy of Kindness</a:t>
            </a:r>
          </a:p>
        </p:txBody>
      </p:sp>
      <p:pic>
        <p:nvPicPr>
          <p:cNvPr id="4" name="Picture 3">
            <a:extLst>
              <a:ext uri="{FF2B5EF4-FFF2-40B4-BE49-F238E27FC236}">
                <a16:creationId xmlns:a16="http://schemas.microsoft.com/office/drawing/2014/main" id="{FC97BC9C-8AC2-D446-9B84-7D8EE9FBC6D1}"/>
              </a:ext>
            </a:extLst>
          </p:cNvPr>
          <p:cNvPicPr>
            <a:picLocks noChangeAspect="1"/>
          </p:cNvPicPr>
          <p:nvPr/>
        </p:nvPicPr>
        <p:blipFill rotWithShape="1">
          <a:blip r:embed="rId7"/>
          <a:srcRect l="13818" r="15491" b="1"/>
          <a:stretch/>
        </p:blipFill>
        <p:spPr>
          <a:xfrm>
            <a:off x="20" y="10"/>
            <a:ext cx="6901088" cy="6857990"/>
          </a:xfrm>
          <a:prstGeom prst="rect">
            <a:avLst/>
          </a:prstGeom>
        </p:spPr>
      </p:pic>
      <p:grpSp>
        <p:nvGrpSpPr>
          <p:cNvPr id="34" name="Group 33">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35" name="Oval 34">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6" name="Oval 35">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46118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 name="Rectangle 86">
            <a:extLst>
              <a:ext uri="{FF2B5EF4-FFF2-40B4-BE49-F238E27FC236}">
                <a16:creationId xmlns:a16="http://schemas.microsoft.com/office/drawing/2014/main" id="{75E3D2E7-AD93-44A1-8BC6-0E1343A3E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2" name="Rectangle 88">
            <a:extLst>
              <a:ext uri="{FF2B5EF4-FFF2-40B4-BE49-F238E27FC236}">
                <a16:creationId xmlns:a16="http://schemas.microsoft.com/office/drawing/2014/main" id="{9CC5271D-3244-41E2-B819-CBCB46B71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3" name="Rectangle 90">
            <a:extLst>
              <a:ext uri="{FF2B5EF4-FFF2-40B4-BE49-F238E27FC236}">
                <a16:creationId xmlns:a16="http://schemas.microsoft.com/office/drawing/2014/main" id="{5683B5F4-86FD-4BF8-88F1-837F5B70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14" name="Group 92">
            <a:extLst>
              <a:ext uri="{FF2B5EF4-FFF2-40B4-BE49-F238E27FC236}">
                <a16:creationId xmlns:a16="http://schemas.microsoft.com/office/drawing/2014/main" id="{468FD2E2-2BBC-4CE0-8728-F7F04CF3D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94" name="Oval 93">
              <a:extLst>
                <a:ext uri="{FF2B5EF4-FFF2-40B4-BE49-F238E27FC236}">
                  <a16:creationId xmlns:a16="http://schemas.microsoft.com/office/drawing/2014/main" id="{DFDB4C9A-B334-4F22-B77C-0ABDFA48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95" name="Oval 94">
              <a:extLst>
                <a:ext uri="{FF2B5EF4-FFF2-40B4-BE49-F238E27FC236}">
                  <a16:creationId xmlns:a16="http://schemas.microsoft.com/office/drawing/2014/main" id="{20B25D87-B509-4BDD-8E23-850E1C39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15" name="Rectangle 96">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tore filled with lots of different types of food&#10;&#10;Description automatically generated">
            <a:extLst>
              <a:ext uri="{FF2B5EF4-FFF2-40B4-BE49-F238E27FC236}">
                <a16:creationId xmlns:a16="http://schemas.microsoft.com/office/drawing/2014/main" id="{A47D2CA5-7CC4-FA4D-BB6B-30CDEF3540EB}"/>
              </a:ext>
            </a:extLst>
          </p:cNvPr>
          <p:cNvPicPr>
            <a:picLocks noChangeAspect="1"/>
          </p:cNvPicPr>
          <p:nvPr/>
        </p:nvPicPr>
        <p:blipFill rotWithShape="1">
          <a:blip r:embed="rId7"/>
          <a:srcRect t="26153" b="34332"/>
          <a:stretch/>
        </p:blipFill>
        <p:spPr>
          <a:xfrm>
            <a:off x="20" y="10"/>
            <a:ext cx="12191980" cy="6857989"/>
          </a:xfrm>
          <a:prstGeom prst="rect">
            <a:avLst/>
          </a:prstGeom>
        </p:spPr>
      </p:pic>
      <p:sp>
        <p:nvSpPr>
          <p:cNvPr id="116" name="Rectangle 98">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00">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8">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127F53-ADBE-8246-9E11-E8419671B353}"/>
              </a:ext>
            </a:extLst>
          </p:cNvPr>
          <p:cNvSpPr>
            <a:spLocks noGrp="1"/>
          </p:cNvSpPr>
          <p:nvPr>
            <p:ph type="title"/>
          </p:nvPr>
        </p:nvSpPr>
        <p:spPr>
          <a:xfrm>
            <a:off x="2407201" y="1304229"/>
            <a:ext cx="6565349" cy="3035808"/>
          </a:xfrm>
        </p:spPr>
        <p:txBody>
          <a:bodyPr vert="horz" lIns="91440" tIns="45720" rIns="91440" bIns="45720" rtlCol="0" anchor="b">
            <a:normAutofit/>
          </a:bodyPr>
          <a:lstStyle/>
          <a:p>
            <a:pPr>
              <a:lnSpc>
                <a:spcPct val="85000"/>
              </a:lnSpc>
            </a:pPr>
            <a:r>
              <a:rPr lang="en-US" sz="7200" b="1" kern="1200" cap="none" baseline="0" dirty="0">
                <a:solidFill>
                  <a:srgbClr val="FFFFFF"/>
                </a:solidFill>
                <a:latin typeface="+mj-lt"/>
                <a:ea typeface="+mj-ea"/>
                <a:cs typeface="+mj-cs"/>
              </a:rPr>
              <a:t>Organization builds trust</a:t>
            </a:r>
          </a:p>
        </p:txBody>
      </p:sp>
    </p:spTree>
    <p:extLst>
      <p:ext uri="{BB962C8B-B14F-4D97-AF65-F5344CB8AC3E}">
        <p14:creationId xmlns:p14="http://schemas.microsoft.com/office/powerpoint/2010/main" val="191888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47F26634-9FA8-4679-B619-B9DFA21E0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5286A3-18C0-3241-B7FD-4DC0D36CE9D0}"/>
              </a:ext>
            </a:extLst>
          </p:cNvPr>
          <p:cNvSpPr>
            <a:spLocks noGrp="1"/>
          </p:cNvSpPr>
          <p:nvPr>
            <p:ph type="title"/>
          </p:nvPr>
        </p:nvSpPr>
        <p:spPr>
          <a:xfrm>
            <a:off x="8156350" y="484632"/>
            <a:ext cx="3544035" cy="1609344"/>
          </a:xfrm>
          <a:ln>
            <a:noFill/>
          </a:ln>
        </p:spPr>
        <p:txBody>
          <a:bodyPr>
            <a:normAutofit/>
          </a:bodyPr>
          <a:lstStyle/>
          <a:p>
            <a:r>
              <a:rPr lang="en-US" sz="3200"/>
              <a:t>Modules in Canvas</a:t>
            </a:r>
          </a:p>
        </p:txBody>
      </p:sp>
      <p:pic>
        <p:nvPicPr>
          <p:cNvPr id="5" name="Picture 4" descr="A screenshot of a cell phone&#10;&#10;Description automatically generated">
            <a:extLst>
              <a:ext uri="{FF2B5EF4-FFF2-40B4-BE49-F238E27FC236}">
                <a16:creationId xmlns:a16="http://schemas.microsoft.com/office/drawing/2014/main" id="{18C5EAB9-6C88-194C-AAF7-7F847F2F51AD}"/>
              </a:ext>
            </a:extLst>
          </p:cNvPr>
          <p:cNvPicPr>
            <a:picLocks noChangeAspect="1"/>
          </p:cNvPicPr>
          <p:nvPr/>
        </p:nvPicPr>
        <p:blipFill>
          <a:blip r:embed="rId5"/>
          <a:stretch>
            <a:fillRect/>
          </a:stretch>
        </p:blipFill>
        <p:spPr>
          <a:xfrm>
            <a:off x="633999" y="1171585"/>
            <a:ext cx="6882269" cy="4525091"/>
          </a:xfrm>
          <a:prstGeom prst="rect">
            <a:avLst/>
          </a:prstGeom>
        </p:spPr>
      </p:pic>
      <p:sp>
        <p:nvSpPr>
          <p:cNvPr id="3" name="Content Placeholder 2">
            <a:extLst>
              <a:ext uri="{FF2B5EF4-FFF2-40B4-BE49-F238E27FC236}">
                <a16:creationId xmlns:a16="http://schemas.microsoft.com/office/drawing/2014/main" id="{314D732B-1E2D-C24D-B79F-8A06BFE62C5F}"/>
              </a:ext>
            </a:extLst>
          </p:cNvPr>
          <p:cNvSpPr>
            <a:spLocks noGrp="1"/>
          </p:cNvSpPr>
          <p:nvPr>
            <p:ph idx="1"/>
          </p:nvPr>
        </p:nvSpPr>
        <p:spPr>
          <a:xfrm>
            <a:off x="8156351" y="2121408"/>
            <a:ext cx="3544034" cy="4050792"/>
          </a:xfrm>
        </p:spPr>
        <p:txBody>
          <a:bodyPr>
            <a:normAutofit/>
          </a:bodyPr>
          <a:lstStyle/>
          <a:p>
            <a:r>
              <a:rPr lang="en-US" sz="1600"/>
              <a:t>Create a pattern that repeats</a:t>
            </a:r>
          </a:p>
          <a:p>
            <a:r>
              <a:rPr lang="en-US" sz="1600"/>
              <a:t>Clearly label each page</a:t>
            </a:r>
          </a:p>
          <a:p>
            <a:r>
              <a:rPr lang="en-US" sz="1600"/>
              <a:t>Contextualize content</a:t>
            </a:r>
          </a:p>
          <a:p>
            <a:r>
              <a:rPr lang="en-US" sz="1600"/>
              <a:t>Use signposts</a:t>
            </a:r>
          </a:p>
        </p:txBody>
      </p:sp>
      <p:grpSp>
        <p:nvGrpSpPr>
          <p:cNvPr id="22" name="Group 11">
            <a:extLst>
              <a:ext uri="{FF2B5EF4-FFF2-40B4-BE49-F238E27FC236}">
                <a16:creationId xmlns:a16="http://schemas.microsoft.com/office/drawing/2014/main" id="{79456847-F660-4ED4-9541-E8AB51FCAF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A548B4-3D52-4409-99DD-B2A24D201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3AE84337-22C7-4E22-AAE5-97E3848BC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15974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75E3D2E7-AD93-44A1-8BC6-0E1343A3E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0">
            <a:extLst>
              <a:ext uri="{FF2B5EF4-FFF2-40B4-BE49-F238E27FC236}">
                <a16:creationId xmlns:a16="http://schemas.microsoft.com/office/drawing/2014/main" id="{9CC5271D-3244-41E2-B819-CBCB46B71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2">
            <a:extLst>
              <a:ext uri="{FF2B5EF4-FFF2-40B4-BE49-F238E27FC236}">
                <a16:creationId xmlns:a16="http://schemas.microsoft.com/office/drawing/2014/main" id="{5683B5F4-86FD-4BF8-88F1-837F5B70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468FD2E2-2BBC-4CE0-8728-F7F04CF3D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2" name="Oval 15">
              <a:extLst>
                <a:ext uri="{FF2B5EF4-FFF2-40B4-BE49-F238E27FC236}">
                  <a16:creationId xmlns:a16="http://schemas.microsoft.com/office/drawing/2014/main" id="{DFDB4C9A-B334-4F22-B77C-0ABDFA48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26" name="Oval 16">
              <a:extLst>
                <a:ext uri="{FF2B5EF4-FFF2-40B4-BE49-F238E27FC236}">
                  <a16:creationId xmlns:a16="http://schemas.microsoft.com/office/drawing/2014/main" id="{20B25D87-B509-4BDD-8E23-850E1C39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9" name="Rectangle 18">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555CF-3FD1-5F45-A7A3-84C528C55016}"/>
              </a:ext>
            </a:extLst>
          </p:cNvPr>
          <p:cNvSpPr>
            <a:spLocks noGrp="1"/>
          </p:cNvSpPr>
          <p:nvPr>
            <p:ph type="title"/>
          </p:nvPr>
        </p:nvSpPr>
        <p:spPr>
          <a:xfrm>
            <a:off x="7534654" y="702365"/>
            <a:ext cx="3896264" cy="3765666"/>
          </a:xfrm>
        </p:spPr>
        <p:txBody>
          <a:bodyPr vert="horz" lIns="91440" tIns="45720" rIns="91440" bIns="45720" rtlCol="0" anchor="b" anchorCtr="1">
            <a:normAutofit/>
          </a:bodyPr>
          <a:lstStyle/>
          <a:p>
            <a:pPr>
              <a:lnSpc>
                <a:spcPct val="85000"/>
              </a:lnSpc>
            </a:pPr>
            <a:r>
              <a:rPr lang="en-US" sz="4000" b="1" kern="1200" cap="none" baseline="0">
                <a:blipFill dpi="0" rotWithShape="1">
                  <a:blip r:embed="rId5"/>
                  <a:srcRect/>
                  <a:tile tx="6350" ty="-127000" sx="65000" sy="64000" flip="none" algn="tl"/>
                </a:blipFill>
                <a:latin typeface="+mj-lt"/>
                <a:ea typeface="+mj-ea"/>
                <a:cs typeface="+mj-cs"/>
              </a:rPr>
              <a:t>Transparent Assignments</a:t>
            </a:r>
          </a:p>
        </p:txBody>
      </p:sp>
      <p:pic>
        <p:nvPicPr>
          <p:cNvPr id="4" name="Content Placeholder 3" descr="A close up of text on a black background&#10;&#10;Description automatically generated">
            <a:extLst>
              <a:ext uri="{FF2B5EF4-FFF2-40B4-BE49-F238E27FC236}">
                <a16:creationId xmlns:a16="http://schemas.microsoft.com/office/drawing/2014/main" id="{0876A61A-49BA-6E4D-9892-71C946345CE5}"/>
              </a:ext>
            </a:extLst>
          </p:cNvPr>
          <p:cNvPicPr>
            <a:picLocks noChangeAspect="1"/>
          </p:cNvPicPr>
          <p:nvPr/>
        </p:nvPicPr>
        <p:blipFill rotWithShape="1">
          <a:blip r:embed="rId7"/>
          <a:srcRect l="3585" r="3583" b="-2"/>
          <a:stretch/>
        </p:blipFill>
        <p:spPr>
          <a:xfrm>
            <a:off x="20" y="10"/>
            <a:ext cx="6901088" cy="6857990"/>
          </a:xfrm>
          <a:prstGeom prst="rect">
            <a:avLst/>
          </a:prstGeom>
        </p:spPr>
        <p:style>
          <a:lnRef idx="2">
            <a:schemeClr val="dk1">
              <a:shade val="50000"/>
            </a:schemeClr>
          </a:lnRef>
          <a:fillRef idx="1">
            <a:schemeClr val="dk1"/>
          </a:fillRef>
          <a:effectRef idx="0">
            <a:schemeClr val="dk1"/>
          </a:effectRef>
          <a:fontRef idx="minor">
            <a:schemeClr val="lt1"/>
          </a:fontRef>
        </p:style>
      </p:pic>
      <p:grpSp>
        <p:nvGrpSpPr>
          <p:cNvPr id="23" name="Group 22">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24" name="Oval 23">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71685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434E89E7-3C79-624D-B34C-4FE42AA6424A}"/>
              </a:ext>
            </a:extLst>
          </p:cNvPr>
          <p:cNvPicPr>
            <a:picLocks noChangeAspect="1"/>
          </p:cNvPicPr>
          <p:nvPr/>
        </p:nvPicPr>
        <p:blipFill rotWithShape="1">
          <a:blip r:embed="rId3"/>
          <a:srcRect b="14030"/>
          <a:stretch/>
        </p:blipFill>
        <p:spPr>
          <a:xfrm>
            <a:off x="3344" y="10"/>
            <a:ext cx="4646726" cy="6857990"/>
          </a:xfrm>
          <a:prstGeom prst="rect">
            <a:avLst/>
          </a:prstGeom>
        </p:spPr>
      </p:pic>
      <p:sp>
        <p:nvSpPr>
          <p:cNvPr id="21" name="Rectangle 20">
            <a:extLst>
              <a:ext uri="{FF2B5EF4-FFF2-40B4-BE49-F238E27FC236}">
                <a16:creationId xmlns:a16="http://schemas.microsoft.com/office/drawing/2014/main" id="{7A9FF011-88A5-4B89-AD4A-E08820CEE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283CA5-69F2-944B-BFCC-3FA38A5BCC6B}"/>
              </a:ext>
            </a:extLst>
          </p:cNvPr>
          <p:cNvSpPr txBox="1"/>
          <p:nvPr/>
        </p:nvSpPr>
        <p:spPr>
          <a:xfrm>
            <a:off x="4970109" y="484632"/>
            <a:ext cx="6730277" cy="1609344"/>
          </a:xfrm>
          <a:prstGeom prst="rect">
            <a:avLst/>
          </a:prstGeom>
          <a:ln>
            <a:noFill/>
          </a:ln>
        </p:spPr>
        <p:txBody>
          <a:bodyPr vert="horz" lIns="91440" tIns="45720" rIns="91440" bIns="45720" rtlCol="0" anchor="ctr">
            <a:normAutofit/>
          </a:bodyPr>
          <a:lstStyle/>
          <a:p>
            <a:pPr>
              <a:lnSpc>
                <a:spcPct val="90000"/>
              </a:lnSpc>
              <a:spcBef>
                <a:spcPct val="0"/>
              </a:spcBef>
              <a:spcAft>
                <a:spcPts val="600"/>
              </a:spcAft>
            </a:pPr>
            <a:r>
              <a:rPr lang="en-US" sz="4800" b="1">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rPr>
              <a:t>Assignments in Canvas</a:t>
            </a:r>
          </a:p>
        </p:txBody>
      </p:sp>
      <p:sp>
        <p:nvSpPr>
          <p:cNvPr id="11" name="Content Placeholder 8">
            <a:extLst>
              <a:ext uri="{FF2B5EF4-FFF2-40B4-BE49-F238E27FC236}">
                <a16:creationId xmlns:a16="http://schemas.microsoft.com/office/drawing/2014/main" id="{5CF94DE0-6883-4779-9C3B-DB8352938406}"/>
              </a:ext>
            </a:extLst>
          </p:cNvPr>
          <p:cNvSpPr>
            <a:spLocks noGrp="1"/>
          </p:cNvSpPr>
          <p:nvPr>
            <p:ph idx="1"/>
          </p:nvPr>
        </p:nvSpPr>
        <p:spPr>
          <a:xfrm>
            <a:off x="4970109" y="2121408"/>
            <a:ext cx="6730276" cy="4050792"/>
          </a:xfrm>
        </p:spPr>
        <p:txBody>
          <a:bodyPr vert="horz" lIns="91440" tIns="45720" rIns="91440" bIns="45720" rtlCol="0">
            <a:normAutofit/>
          </a:bodyPr>
          <a:lstStyle/>
          <a:p>
            <a:r>
              <a:rPr lang="en-US" sz="1800" dirty="0"/>
              <a:t>Using rubrics</a:t>
            </a:r>
          </a:p>
          <a:p>
            <a:r>
              <a:rPr lang="en-US" sz="1800" dirty="0"/>
              <a:t>Include all of the necessary information on the assignment page.</a:t>
            </a:r>
          </a:p>
          <a:p>
            <a:r>
              <a:rPr lang="en-US" sz="1800" dirty="0"/>
              <a:t>Make sure students understand the technical requirements for the assignment.</a:t>
            </a:r>
          </a:p>
          <a:p>
            <a:endParaRPr lang="en-US" sz="1800" dirty="0"/>
          </a:p>
        </p:txBody>
      </p:sp>
      <p:grpSp>
        <p:nvGrpSpPr>
          <p:cNvPr id="23" name="Group 22">
            <a:extLst>
              <a:ext uri="{FF2B5EF4-FFF2-40B4-BE49-F238E27FC236}">
                <a16:creationId xmlns:a16="http://schemas.microsoft.com/office/drawing/2014/main" id="{6BAEAFFD-C82E-4805-8EFA-403C6D826E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EDC28443-F61D-4568-A939-A57CC8BE6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3662A386-B011-43D7-945D-36EB3CBC3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419449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1514</Words>
  <Application>Microsoft Office PowerPoint</Application>
  <PresentationFormat>Widescreen</PresentationFormat>
  <Paragraphs>132</Paragraphs>
  <Slides>32</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Georgia</vt:lpstr>
      <vt:lpstr>Helvetica</vt:lpstr>
      <vt:lpstr>Rockwell Extra Bold</vt:lpstr>
      <vt:lpstr>Trebuchet MS</vt:lpstr>
      <vt:lpstr>Wingdings</vt:lpstr>
      <vt:lpstr>Wood Type</vt:lpstr>
      <vt:lpstr>Facilitating Online Learning</vt:lpstr>
      <vt:lpstr>The Courage to Teach</vt:lpstr>
      <vt:lpstr>Outcomes</vt:lpstr>
      <vt:lpstr>Vulnerability</vt:lpstr>
      <vt:lpstr>A Pedagogy of Kindness</vt:lpstr>
      <vt:lpstr>Organization builds trust</vt:lpstr>
      <vt:lpstr>Modules in Canvas</vt:lpstr>
      <vt:lpstr>Transparent Assignments</vt:lpstr>
      <vt:lpstr>PowerPoint Presentation</vt:lpstr>
      <vt:lpstr>Online Instructor Habits and Routines</vt:lpstr>
      <vt:lpstr>Online Facilitation Guide</vt:lpstr>
      <vt:lpstr>PowerPoint Presentation</vt:lpstr>
      <vt:lpstr>PowerPoint Presentation</vt:lpstr>
      <vt:lpstr>PowerPoint Presentation</vt:lpstr>
      <vt:lpstr>PowerPoint Presentation</vt:lpstr>
      <vt:lpstr>Your Bio</vt:lpstr>
      <vt:lpstr>PowerPoint Presentation</vt:lpstr>
      <vt:lpstr>Instructor Videos</vt:lpstr>
      <vt:lpstr>Videos in Canvas</vt:lpstr>
      <vt:lpstr>PowerPoint Presentation</vt:lpstr>
      <vt:lpstr>PowerPoint Presentation</vt:lpstr>
      <vt:lpstr>PowerPoint Presentation</vt:lpstr>
      <vt:lpstr>Emails and Your Response Window</vt:lpstr>
      <vt:lpstr>Discussion Boards</vt:lpstr>
      <vt:lpstr>Discussions in Canvas</vt:lpstr>
      <vt:lpstr>Feedback</vt:lpstr>
      <vt:lpstr>PowerPoint Presentation</vt:lpstr>
      <vt:lpstr>PowerPoint Presentation</vt:lpstr>
      <vt:lpstr>Authenticity</vt:lpstr>
      <vt:lpstr>Man in the Arena</vt:lpstr>
      <vt:lpstr>Canvas Help </vt:lpstr>
      <vt:lpstr>Questions and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Facilitating Online Learning</dc:title>
  <dc:creator>Jason Frank</dc:creator>
  <cp:lastModifiedBy>Andrew Sheppard</cp:lastModifiedBy>
  <cp:revision>3</cp:revision>
  <dcterms:created xsi:type="dcterms:W3CDTF">2020-04-24T14:11:15Z</dcterms:created>
  <dcterms:modified xsi:type="dcterms:W3CDTF">2020-08-03T20:42:12Z</dcterms:modified>
</cp:coreProperties>
</file>