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 id="2147484310" r:id="rId2"/>
  </p:sldMasterIdLst>
  <p:notesMasterIdLst>
    <p:notesMasterId r:id="rId43"/>
  </p:notesMasterIdLst>
  <p:handoutMasterIdLst>
    <p:handoutMasterId r:id="rId44"/>
  </p:handoutMasterIdLst>
  <p:sldIdLst>
    <p:sldId id="310" r:id="rId3"/>
    <p:sldId id="327" r:id="rId4"/>
    <p:sldId id="463" r:id="rId5"/>
    <p:sldId id="461" r:id="rId6"/>
    <p:sldId id="460" r:id="rId7"/>
    <p:sldId id="476" r:id="rId8"/>
    <p:sldId id="498" r:id="rId9"/>
    <p:sldId id="500" r:id="rId10"/>
    <p:sldId id="477" r:id="rId11"/>
    <p:sldId id="478" r:id="rId12"/>
    <p:sldId id="479" r:id="rId13"/>
    <p:sldId id="480" r:id="rId14"/>
    <p:sldId id="481" r:id="rId15"/>
    <p:sldId id="485" r:id="rId16"/>
    <p:sldId id="486" r:id="rId17"/>
    <p:sldId id="487" r:id="rId18"/>
    <p:sldId id="482" r:id="rId19"/>
    <p:sldId id="483" r:id="rId20"/>
    <p:sldId id="471" r:id="rId21"/>
    <p:sldId id="470" r:id="rId22"/>
    <p:sldId id="462" r:id="rId23"/>
    <p:sldId id="473" r:id="rId24"/>
    <p:sldId id="475" r:id="rId25"/>
    <p:sldId id="504" r:id="rId26"/>
    <p:sldId id="503" r:id="rId27"/>
    <p:sldId id="507" r:id="rId28"/>
    <p:sldId id="488" r:id="rId29"/>
    <p:sldId id="489" r:id="rId30"/>
    <p:sldId id="490" r:id="rId31"/>
    <p:sldId id="465" r:id="rId32"/>
    <p:sldId id="491" r:id="rId33"/>
    <p:sldId id="493" r:id="rId34"/>
    <p:sldId id="492" r:id="rId35"/>
    <p:sldId id="449" r:id="rId36"/>
    <p:sldId id="452" r:id="rId37"/>
    <p:sldId id="451" r:id="rId38"/>
    <p:sldId id="497" r:id="rId39"/>
    <p:sldId id="502" r:id="rId40"/>
    <p:sldId id="506" r:id="rId41"/>
    <p:sldId id="35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111"/>
    <a:srgbClr val="045841"/>
    <a:srgbClr val="FE0000"/>
    <a:srgbClr val="FFFF00"/>
    <a:srgbClr val="C2FACF"/>
    <a:srgbClr val="006C31"/>
    <a:srgbClr val="920000"/>
    <a:srgbClr val="ACC01F"/>
    <a:srgbClr val="540000"/>
    <a:srgbClr val="FBF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83738" autoAdjust="0"/>
  </p:normalViewPr>
  <p:slideViewPr>
    <p:cSldViewPr snapToGrid="0">
      <p:cViewPr varScale="1">
        <p:scale>
          <a:sx n="106" d="100"/>
          <a:sy n="106" d="100"/>
        </p:scale>
        <p:origin x="55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450BE9-7775-4CF1-9D69-8834BF107D98}" type="datetimeFigureOut">
              <a:rPr lang="en-US" smtClean="0"/>
              <a:t>8/4/2020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02D962-1A17-4464-BA8A-FDF070D4E892}" type="slidenum">
              <a:rPr lang="en-US" smtClean="0"/>
              <a:t>‹#›</a:t>
            </a:fld>
            <a:endParaRPr lang="en-US"/>
          </a:p>
        </p:txBody>
      </p:sp>
    </p:spTree>
    <p:extLst>
      <p:ext uri="{BB962C8B-B14F-4D97-AF65-F5344CB8AC3E}">
        <p14:creationId xmlns:p14="http://schemas.microsoft.com/office/powerpoint/2010/main" val="116583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D640D8-FA37-4AD6-8832-2DEBE19B9975}" type="datetimeFigureOut">
              <a:rPr lang="en-US" smtClean="0"/>
              <a:pPr/>
              <a:t>8/4/2020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68EF27-625E-4A0A-9979-BE139B1C7DD6}" type="slidenum">
              <a:rPr lang="en-US" smtClean="0"/>
              <a:pPr/>
              <a:t>‹#›</a:t>
            </a:fld>
            <a:endParaRPr lang="en-US" dirty="0"/>
          </a:p>
        </p:txBody>
      </p:sp>
    </p:spTree>
    <p:extLst>
      <p:ext uri="{BB962C8B-B14F-4D97-AF65-F5344CB8AC3E}">
        <p14:creationId xmlns:p14="http://schemas.microsoft.com/office/powerpoint/2010/main" val="198769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tips: Arrive a few minutes early and share this presentation.</a:t>
            </a:r>
          </a:p>
        </p:txBody>
      </p:sp>
      <p:sp>
        <p:nvSpPr>
          <p:cNvPr id="4" name="Slide Number Placeholder 3"/>
          <p:cNvSpPr>
            <a:spLocks noGrp="1"/>
          </p:cNvSpPr>
          <p:nvPr>
            <p:ph type="sldNum" sz="quarter" idx="10"/>
          </p:nvPr>
        </p:nvSpPr>
        <p:spPr/>
        <p:txBody>
          <a:bodyPr/>
          <a:lstStyle/>
          <a:p>
            <a:fld id="{1068EF27-625E-4A0A-9979-BE139B1C7DD6}" type="slidenum">
              <a:rPr lang="en-US" smtClean="0"/>
              <a:pPr/>
              <a:t>1</a:t>
            </a:fld>
            <a:endParaRPr lang="en-US" dirty="0"/>
          </a:p>
        </p:txBody>
      </p:sp>
    </p:spTree>
    <p:extLst>
      <p:ext uri="{BB962C8B-B14F-4D97-AF65-F5344CB8AC3E}">
        <p14:creationId xmlns:p14="http://schemas.microsoft.com/office/powerpoint/2010/main" val="248325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p:txBody>
      </p:sp>
      <p:sp>
        <p:nvSpPr>
          <p:cNvPr id="4" name="Slide Number Placeholder 3"/>
          <p:cNvSpPr>
            <a:spLocks noGrp="1"/>
          </p:cNvSpPr>
          <p:nvPr>
            <p:ph type="sldNum" sz="quarter" idx="5"/>
          </p:nvPr>
        </p:nvSpPr>
        <p:spPr/>
        <p:txBody>
          <a:bodyPr/>
          <a:lstStyle/>
          <a:p>
            <a:fld id="{1068EF27-625E-4A0A-9979-BE139B1C7DD6}" type="slidenum">
              <a:rPr lang="en-US" smtClean="0"/>
              <a:pPr/>
              <a:t>15</a:t>
            </a:fld>
            <a:endParaRPr lang="en-US" dirty="0"/>
          </a:p>
        </p:txBody>
      </p:sp>
    </p:spTree>
    <p:extLst>
      <p:ext uri="{BB962C8B-B14F-4D97-AF65-F5344CB8AC3E}">
        <p14:creationId xmlns:p14="http://schemas.microsoft.com/office/powerpoint/2010/main" val="140429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no photo of instructor, but compelling image!</a:t>
            </a:r>
          </a:p>
        </p:txBody>
      </p:sp>
      <p:sp>
        <p:nvSpPr>
          <p:cNvPr id="4" name="Slide Number Placeholder 3"/>
          <p:cNvSpPr>
            <a:spLocks noGrp="1"/>
          </p:cNvSpPr>
          <p:nvPr>
            <p:ph type="sldNum" sz="quarter" idx="5"/>
          </p:nvPr>
        </p:nvSpPr>
        <p:spPr/>
        <p:txBody>
          <a:bodyPr/>
          <a:lstStyle/>
          <a:p>
            <a:fld id="{1068EF27-625E-4A0A-9979-BE139B1C7DD6}" type="slidenum">
              <a:rPr lang="en-US" smtClean="0"/>
              <a:pPr/>
              <a:t>16</a:t>
            </a:fld>
            <a:endParaRPr lang="en-US" dirty="0"/>
          </a:p>
        </p:txBody>
      </p:sp>
    </p:spTree>
    <p:extLst>
      <p:ext uri="{BB962C8B-B14F-4D97-AF65-F5344CB8AC3E}">
        <p14:creationId xmlns:p14="http://schemas.microsoft.com/office/powerpoint/2010/main" val="106108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Browse SLS1101.0X1 online course point out modules. Modules allow for a seamless flow, and take advantage of Canvas’s built-in navigation buttons. While content can be organized in a variety of ways, the chronological method is most intuitive for students. </a:t>
            </a:r>
          </a:p>
          <a:p>
            <a:endParaRPr lang="en-US" dirty="0"/>
          </a:p>
        </p:txBody>
      </p:sp>
      <p:sp>
        <p:nvSpPr>
          <p:cNvPr id="4" name="Slide Number Placeholder 3"/>
          <p:cNvSpPr>
            <a:spLocks noGrp="1"/>
          </p:cNvSpPr>
          <p:nvPr>
            <p:ph type="sldNum" sz="quarter" idx="5"/>
          </p:nvPr>
        </p:nvSpPr>
        <p:spPr/>
        <p:txBody>
          <a:bodyPr/>
          <a:lstStyle/>
          <a:p>
            <a:fld id="{1068EF27-625E-4A0A-9979-BE139B1C7DD6}" type="slidenum">
              <a:rPr lang="en-US" smtClean="0"/>
              <a:pPr/>
              <a:t>17</a:t>
            </a:fld>
            <a:endParaRPr lang="en-US" dirty="0"/>
          </a:p>
        </p:txBody>
      </p:sp>
    </p:spTree>
    <p:extLst>
      <p:ext uri="{BB962C8B-B14F-4D97-AF65-F5344CB8AC3E}">
        <p14:creationId xmlns:p14="http://schemas.microsoft.com/office/powerpoint/2010/main" val="9604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my home town in the middle of the Florida Keys </a:t>
            </a:r>
          </a:p>
        </p:txBody>
      </p:sp>
      <p:sp>
        <p:nvSpPr>
          <p:cNvPr id="4" name="Slide Number Placeholder 3"/>
          <p:cNvSpPr>
            <a:spLocks noGrp="1"/>
          </p:cNvSpPr>
          <p:nvPr>
            <p:ph type="sldNum" sz="quarter" idx="5"/>
          </p:nvPr>
        </p:nvSpPr>
        <p:spPr/>
        <p:txBody>
          <a:bodyPr/>
          <a:lstStyle/>
          <a:p>
            <a:fld id="{1068EF27-625E-4A0A-9979-BE139B1C7DD6}" type="slidenum">
              <a:rPr lang="en-US" smtClean="0"/>
              <a:pPr/>
              <a:t>19</a:t>
            </a:fld>
            <a:endParaRPr lang="en-US" dirty="0"/>
          </a:p>
        </p:txBody>
      </p:sp>
    </p:spTree>
    <p:extLst>
      <p:ext uri="{BB962C8B-B14F-4D97-AF65-F5344CB8AC3E}">
        <p14:creationId xmlns:p14="http://schemas.microsoft.com/office/powerpoint/2010/main" val="33323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Florida Keys, mile marker signs provide visitors with a very obvious indicator where they are on US 1.</a:t>
            </a:r>
          </a:p>
        </p:txBody>
      </p:sp>
      <p:sp>
        <p:nvSpPr>
          <p:cNvPr id="4" name="Slide Number Placeholder 3"/>
          <p:cNvSpPr>
            <a:spLocks noGrp="1"/>
          </p:cNvSpPr>
          <p:nvPr>
            <p:ph type="sldNum" sz="quarter" idx="5"/>
          </p:nvPr>
        </p:nvSpPr>
        <p:spPr/>
        <p:txBody>
          <a:bodyPr/>
          <a:lstStyle/>
          <a:p>
            <a:fld id="{1068EF27-625E-4A0A-9979-BE139B1C7DD6}" type="slidenum">
              <a:rPr lang="en-US" smtClean="0"/>
              <a:pPr/>
              <a:t>20</a:t>
            </a:fld>
            <a:endParaRPr lang="en-US" dirty="0"/>
          </a:p>
        </p:txBody>
      </p:sp>
    </p:spTree>
    <p:extLst>
      <p:ext uri="{BB962C8B-B14F-4D97-AF65-F5344CB8AC3E}">
        <p14:creationId xmlns:p14="http://schemas.microsoft.com/office/powerpoint/2010/main" val="98247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 marker 0 signifies Key West, with mile marker 55 signifying my home town. Mile marker 100 is located at Key Largo.</a:t>
            </a:r>
          </a:p>
        </p:txBody>
      </p:sp>
      <p:sp>
        <p:nvSpPr>
          <p:cNvPr id="4" name="Slide Number Placeholder 3"/>
          <p:cNvSpPr>
            <a:spLocks noGrp="1"/>
          </p:cNvSpPr>
          <p:nvPr>
            <p:ph type="sldNum" sz="quarter" idx="5"/>
          </p:nvPr>
        </p:nvSpPr>
        <p:spPr/>
        <p:txBody>
          <a:bodyPr/>
          <a:lstStyle/>
          <a:p>
            <a:fld id="{1068EF27-625E-4A0A-9979-BE139B1C7DD6}" type="slidenum">
              <a:rPr lang="en-US" smtClean="0"/>
              <a:pPr/>
              <a:t>21</a:t>
            </a:fld>
            <a:endParaRPr lang="en-US" dirty="0"/>
          </a:p>
        </p:txBody>
      </p:sp>
    </p:spTree>
    <p:extLst>
      <p:ext uri="{BB962C8B-B14F-4D97-AF65-F5344CB8AC3E}">
        <p14:creationId xmlns:p14="http://schemas.microsoft.com/office/powerpoint/2010/main" val="35172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Canvas example, the “Start Here” page serves as a “sign post” letting students clearly know how to begin. The “End of Introduction” page also serves as a sign post, indicating how students are progressing in the course.</a:t>
            </a:r>
          </a:p>
        </p:txBody>
      </p:sp>
      <p:sp>
        <p:nvSpPr>
          <p:cNvPr id="4" name="Slide Number Placeholder 3"/>
          <p:cNvSpPr>
            <a:spLocks noGrp="1"/>
          </p:cNvSpPr>
          <p:nvPr>
            <p:ph type="sldNum" sz="quarter" idx="5"/>
          </p:nvPr>
        </p:nvSpPr>
        <p:spPr/>
        <p:txBody>
          <a:bodyPr/>
          <a:lstStyle/>
          <a:p>
            <a:fld id="{1068EF27-625E-4A0A-9979-BE139B1C7DD6}" type="slidenum">
              <a:rPr lang="en-US" smtClean="0"/>
              <a:pPr/>
              <a:t>22</a:t>
            </a:fld>
            <a:endParaRPr lang="en-US" dirty="0"/>
          </a:p>
        </p:txBody>
      </p:sp>
    </p:spTree>
    <p:extLst>
      <p:ext uri="{BB962C8B-B14F-4D97-AF65-F5344CB8AC3E}">
        <p14:creationId xmlns:p14="http://schemas.microsoft.com/office/powerpoint/2010/main" val="195861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 indicates where students are in relation to other course content and elaborates on how to navigate the content.</a:t>
            </a:r>
          </a:p>
        </p:txBody>
      </p:sp>
      <p:sp>
        <p:nvSpPr>
          <p:cNvPr id="4" name="Slide Number Placeholder 3"/>
          <p:cNvSpPr>
            <a:spLocks noGrp="1"/>
          </p:cNvSpPr>
          <p:nvPr>
            <p:ph type="sldNum" sz="quarter" idx="5"/>
          </p:nvPr>
        </p:nvSpPr>
        <p:spPr/>
        <p:txBody>
          <a:bodyPr/>
          <a:lstStyle/>
          <a:p>
            <a:fld id="{1068EF27-625E-4A0A-9979-BE139B1C7DD6}" type="slidenum">
              <a:rPr lang="en-US" smtClean="0"/>
              <a:pPr/>
              <a:t>23</a:t>
            </a:fld>
            <a:endParaRPr lang="en-US" dirty="0"/>
          </a:p>
        </p:txBody>
      </p:sp>
    </p:spTree>
    <p:extLst>
      <p:ext uri="{BB962C8B-B14F-4D97-AF65-F5344CB8AC3E}">
        <p14:creationId xmlns:p14="http://schemas.microsoft.com/office/powerpoint/2010/main" val="1775436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want students to click on the “Syllabus” option first, and then go to “Modules”, indicate that clearly here. </a:t>
            </a:r>
          </a:p>
        </p:txBody>
      </p:sp>
      <p:sp>
        <p:nvSpPr>
          <p:cNvPr id="4" name="Slide Number Placeholder 3"/>
          <p:cNvSpPr>
            <a:spLocks noGrp="1"/>
          </p:cNvSpPr>
          <p:nvPr>
            <p:ph type="sldNum" sz="quarter" idx="5"/>
          </p:nvPr>
        </p:nvSpPr>
        <p:spPr/>
        <p:txBody>
          <a:bodyPr/>
          <a:lstStyle/>
          <a:p>
            <a:fld id="{1068EF27-625E-4A0A-9979-BE139B1C7DD6}" type="slidenum">
              <a:rPr lang="en-US" smtClean="0"/>
              <a:pPr/>
              <a:t>24</a:t>
            </a:fld>
            <a:endParaRPr lang="en-US" dirty="0"/>
          </a:p>
        </p:txBody>
      </p:sp>
    </p:spTree>
    <p:extLst>
      <p:ext uri="{BB962C8B-B14F-4D97-AF65-F5344CB8AC3E}">
        <p14:creationId xmlns:p14="http://schemas.microsoft.com/office/powerpoint/2010/main" val="422111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phone, demo recording a short video module overview. </a:t>
            </a:r>
          </a:p>
        </p:txBody>
      </p:sp>
      <p:sp>
        <p:nvSpPr>
          <p:cNvPr id="4" name="Slide Number Placeholder 3"/>
          <p:cNvSpPr>
            <a:spLocks noGrp="1"/>
          </p:cNvSpPr>
          <p:nvPr>
            <p:ph type="sldNum" sz="quarter" idx="5"/>
          </p:nvPr>
        </p:nvSpPr>
        <p:spPr/>
        <p:txBody>
          <a:bodyPr/>
          <a:lstStyle/>
          <a:p>
            <a:fld id="{1068EF27-625E-4A0A-9979-BE139B1C7DD6}" type="slidenum">
              <a:rPr lang="en-US" smtClean="0"/>
              <a:pPr/>
              <a:t>29</a:t>
            </a:fld>
            <a:endParaRPr lang="en-US" dirty="0"/>
          </a:p>
        </p:txBody>
      </p:sp>
    </p:spTree>
    <p:extLst>
      <p:ext uri="{BB962C8B-B14F-4D97-AF65-F5344CB8AC3E}">
        <p14:creationId xmlns:p14="http://schemas.microsoft.com/office/powerpoint/2010/main" val="105383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 that one hour may not be sufficient to help you get immediately started teaching online. Please know that you will have ongoing support. </a:t>
            </a:r>
          </a:p>
        </p:txBody>
      </p:sp>
      <p:sp>
        <p:nvSpPr>
          <p:cNvPr id="4" name="Slide Number Placeholder 3"/>
          <p:cNvSpPr>
            <a:spLocks noGrp="1"/>
          </p:cNvSpPr>
          <p:nvPr>
            <p:ph type="sldNum" sz="quarter" idx="10"/>
          </p:nvPr>
        </p:nvSpPr>
        <p:spPr/>
        <p:txBody>
          <a:bodyPr/>
          <a:lstStyle/>
          <a:p>
            <a:fld id="{1068EF27-625E-4A0A-9979-BE139B1C7DD6}" type="slidenum">
              <a:rPr lang="en-US" smtClean="0"/>
              <a:pPr/>
              <a:t>2</a:t>
            </a:fld>
            <a:endParaRPr lang="en-US" dirty="0"/>
          </a:p>
        </p:txBody>
      </p:sp>
    </p:spTree>
    <p:extLst>
      <p:ext uri="{BB962C8B-B14F-4D97-AF65-F5344CB8AC3E}">
        <p14:creationId xmlns:p14="http://schemas.microsoft.com/office/powerpoint/2010/main" val="1302298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are already using Zoom, use Zoom for lengthier recordings</a:t>
            </a:r>
          </a:p>
        </p:txBody>
      </p:sp>
      <p:sp>
        <p:nvSpPr>
          <p:cNvPr id="4" name="Slide Number Placeholder 3"/>
          <p:cNvSpPr>
            <a:spLocks noGrp="1"/>
          </p:cNvSpPr>
          <p:nvPr>
            <p:ph type="sldNum" sz="quarter" idx="5"/>
          </p:nvPr>
        </p:nvSpPr>
        <p:spPr/>
        <p:txBody>
          <a:bodyPr/>
          <a:lstStyle/>
          <a:p>
            <a:fld id="{1068EF27-625E-4A0A-9979-BE139B1C7DD6}" type="slidenum">
              <a:rPr lang="en-US" smtClean="0"/>
              <a:pPr/>
              <a:t>31</a:t>
            </a:fld>
            <a:endParaRPr lang="en-US" dirty="0"/>
          </a:p>
        </p:txBody>
      </p:sp>
    </p:spTree>
    <p:extLst>
      <p:ext uri="{BB962C8B-B14F-4D97-AF65-F5344CB8AC3E}">
        <p14:creationId xmlns:p14="http://schemas.microsoft.com/office/powerpoint/2010/main" val="1773209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Canvas limits single file uploads to 500 mb, you can upload longer content into </a:t>
            </a:r>
            <a:r>
              <a:rPr lang="en-US" dirty="0" err="1"/>
              <a:t>YouTueb</a:t>
            </a:r>
            <a:r>
              <a:rPr lang="en-US" dirty="0"/>
              <a:t>/Vimeo.  Regardless of technical restrictions, it’s a good idea pedagogically to provide video content in chunks or segments at about 10 minutes or less.  8 minutes at the lowest (720p) setting.</a:t>
            </a:r>
          </a:p>
        </p:txBody>
      </p:sp>
      <p:sp>
        <p:nvSpPr>
          <p:cNvPr id="4" name="Slide Number Placeholder 3"/>
          <p:cNvSpPr>
            <a:spLocks noGrp="1"/>
          </p:cNvSpPr>
          <p:nvPr>
            <p:ph type="sldNum" sz="quarter" idx="5"/>
          </p:nvPr>
        </p:nvSpPr>
        <p:spPr/>
        <p:txBody>
          <a:bodyPr/>
          <a:lstStyle/>
          <a:p>
            <a:fld id="{1068EF27-625E-4A0A-9979-BE139B1C7DD6}" type="slidenum">
              <a:rPr lang="en-US" smtClean="0"/>
              <a:pPr/>
              <a:t>32</a:t>
            </a:fld>
            <a:endParaRPr lang="en-US" dirty="0"/>
          </a:p>
        </p:txBody>
      </p:sp>
    </p:spTree>
    <p:extLst>
      <p:ext uri="{BB962C8B-B14F-4D97-AF65-F5344CB8AC3E}">
        <p14:creationId xmlns:p14="http://schemas.microsoft.com/office/powerpoint/2010/main" val="60237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might describe this photo with a young person with two thumbs up standing on top of a mountain overlooking clouds. A mountain peak above the clouds. Rays of sunlight break through the clouds.</a:t>
            </a:r>
          </a:p>
        </p:txBody>
      </p:sp>
      <p:sp>
        <p:nvSpPr>
          <p:cNvPr id="4" name="Slide Number Placeholder 3"/>
          <p:cNvSpPr>
            <a:spLocks noGrp="1"/>
          </p:cNvSpPr>
          <p:nvPr>
            <p:ph type="sldNum" sz="quarter" idx="5"/>
          </p:nvPr>
        </p:nvSpPr>
        <p:spPr/>
        <p:txBody>
          <a:bodyPr/>
          <a:lstStyle/>
          <a:p>
            <a:fld id="{1068EF27-625E-4A0A-9979-BE139B1C7DD6}" type="slidenum">
              <a:rPr lang="en-US" smtClean="0"/>
              <a:pPr/>
              <a:t>35</a:t>
            </a:fld>
            <a:endParaRPr lang="en-US" dirty="0"/>
          </a:p>
        </p:txBody>
      </p:sp>
    </p:spTree>
    <p:extLst>
      <p:ext uri="{BB962C8B-B14F-4D97-AF65-F5344CB8AC3E}">
        <p14:creationId xmlns:p14="http://schemas.microsoft.com/office/powerpoint/2010/main" val="58749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 marker 0 signifies Key West, with mile marker 55 signifying my home town. Mile marker 100 is located at Key Largo.</a:t>
            </a:r>
          </a:p>
        </p:txBody>
      </p:sp>
      <p:sp>
        <p:nvSpPr>
          <p:cNvPr id="4" name="Slide Number Placeholder 3"/>
          <p:cNvSpPr>
            <a:spLocks noGrp="1"/>
          </p:cNvSpPr>
          <p:nvPr>
            <p:ph type="sldNum" sz="quarter" idx="5"/>
          </p:nvPr>
        </p:nvSpPr>
        <p:spPr/>
        <p:txBody>
          <a:bodyPr/>
          <a:lstStyle/>
          <a:p>
            <a:fld id="{1068EF27-625E-4A0A-9979-BE139B1C7DD6}" type="slidenum">
              <a:rPr lang="en-US" smtClean="0"/>
              <a:pPr/>
              <a:t>38</a:t>
            </a:fld>
            <a:endParaRPr lang="en-US" dirty="0"/>
          </a:p>
        </p:txBody>
      </p:sp>
    </p:spTree>
    <p:extLst>
      <p:ext uri="{BB962C8B-B14F-4D97-AF65-F5344CB8AC3E}">
        <p14:creationId xmlns:p14="http://schemas.microsoft.com/office/powerpoint/2010/main" val="1848571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just too cute !</a:t>
            </a:r>
          </a:p>
        </p:txBody>
      </p:sp>
      <p:sp>
        <p:nvSpPr>
          <p:cNvPr id="4" name="Slide Number Placeholder 3"/>
          <p:cNvSpPr>
            <a:spLocks noGrp="1"/>
          </p:cNvSpPr>
          <p:nvPr>
            <p:ph type="sldNum" sz="quarter" idx="5"/>
          </p:nvPr>
        </p:nvSpPr>
        <p:spPr/>
        <p:txBody>
          <a:bodyPr/>
          <a:lstStyle/>
          <a:p>
            <a:fld id="{1068EF27-625E-4A0A-9979-BE139B1C7DD6}" type="slidenum">
              <a:rPr lang="en-US" smtClean="0"/>
              <a:pPr/>
              <a:t>39</a:t>
            </a:fld>
            <a:endParaRPr lang="en-US" dirty="0"/>
          </a:p>
        </p:txBody>
      </p:sp>
    </p:spTree>
    <p:extLst>
      <p:ext uri="{BB962C8B-B14F-4D97-AF65-F5344CB8AC3E}">
        <p14:creationId xmlns:p14="http://schemas.microsoft.com/office/powerpoint/2010/main" val="413836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a:t>
            </a:r>
          </a:p>
        </p:txBody>
      </p:sp>
      <p:sp>
        <p:nvSpPr>
          <p:cNvPr id="4" name="Slide Number Placeholder 3"/>
          <p:cNvSpPr>
            <a:spLocks noGrp="1"/>
          </p:cNvSpPr>
          <p:nvPr>
            <p:ph type="sldNum" sz="quarter" idx="5"/>
          </p:nvPr>
        </p:nvSpPr>
        <p:spPr/>
        <p:txBody>
          <a:bodyPr/>
          <a:lstStyle/>
          <a:p>
            <a:fld id="{1068EF27-625E-4A0A-9979-BE139B1C7DD6}" type="slidenum">
              <a:rPr lang="en-US" smtClean="0"/>
              <a:pPr/>
              <a:t>40</a:t>
            </a:fld>
            <a:endParaRPr lang="en-US" dirty="0"/>
          </a:p>
        </p:txBody>
      </p:sp>
    </p:spTree>
    <p:extLst>
      <p:ext uri="{BB962C8B-B14F-4D97-AF65-F5344CB8AC3E}">
        <p14:creationId xmlns:p14="http://schemas.microsoft.com/office/powerpoint/2010/main" val="380276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okay to be jealous. We’ll return to the Florida Keys later in this presentation. </a:t>
            </a:r>
          </a:p>
        </p:txBody>
      </p:sp>
      <p:sp>
        <p:nvSpPr>
          <p:cNvPr id="4" name="Slide Number Placeholder 3"/>
          <p:cNvSpPr>
            <a:spLocks noGrp="1"/>
          </p:cNvSpPr>
          <p:nvPr>
            <p:ph type="sldNum" sz="quarter" idx="5"/>
          </p:nvPr>
        </p:nvSpPr>
        <p:spPr/>
        <p:txBody>
          <a:bodyPr/>
          <a:lstStyle/>
          <a:p>
            <a:fld id="{1068EF27-625E-4A0A-9979-BE139B1C7DD6}" type="slidenum">
              <a:rPr lang="en-US" smtClean="0"/>
              <a:pPr/>
              <a:t>3</a:t>
            </a:fld>
            <a:endParaRPr lang="en-US" dirty="0"/>
          </a:p>
        </p:txBody>
      </p:sp>
    </p:spTree>
    <p:extLst>
      <p:ext uri="{BB962C8B-B14F-4D97-AF65-F5344CB8AC3E}">
        <p14:creationId xmlns:p14="http://schemas.microsoft.com/office/powerpoint/2010/main" val="404219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Santa Fe College, most courses tend to be asynchronous because they provide greater flexibility to our students. You may want to check with your department if uncertain which model works best.  If you choose a synchronous model, be sure to indicate any required virtual meeting times on your Course Information pages. Consider recording live web sessions.</a:t>
            </a:r>
          </a:p>
        </p:txBody>
      </p:sp>
      <p:sp>
        <p:nvSpPr>
          <p:cNvPr id="4" name="Slide Number Placeholder 3"/>
          <p:cNvSpPr>
            <a:spLocks noGrp="1"/>
          </p:cNvSpPr>
          <p:nvPr>
            <p:ph type="sldNum" sz="quarter" idx="5"/>
          </p:nvPr>
        </p:nvSpPr>
        <p:spPr/>
        <p:txBody>
          <a:bodyPr/>
          <a:lstStyle/>
          <a:p>
            <a:fld id="{1068EF27-625E-4A0A-9979-BE139B1C7DD6}" type="slidenum">
              <a:rPr lang="en-US" smtClean="0"/>
              <a:pPr/>
              <a:t>4</a:t>
            </a:fld>
            <a:endParaRPr lang="en-US" dirty="0"/>
          </a:p>
        </p:txBody>
      </p:sp>
    </p:spTree>
    <p:extLst>
      <p:ext uri="{BB962C8B-B14F-4D97-AF65-F5344CB8AC3E}">
        <p14:creationId xmlns:p14="http://schemas.microsoft.com/office/powerpoint/2010/main" val="296910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8EF27-625E-4A0A-9979-BE139B1C7DD6}" type="slidenum">
              <a:rPr lang="en-US" smtClean="0"/>
              <a:pPr/>
              <a:t>9</a:t>
            </a:fld>
            <a:endParaRPr lang="en-US" dirty="0"/>
          </a:p>
        </p:txBody>
      </p:sp>
    </p:spTree>
    <p:extLst>
      <p:ext uri="{BB962C8B-B14F-4D97-AF65-F5344CB8AC3E}">
        <p14:creationId xmlns:p14="http://schemas.microsoft.com/office/powerpoint/2010/main" val="298864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more personal touch, consider adding your own photo.</a:t>
            </a:r>
          </a:p>
        </p:txBody>
      </p:sp>
      <p:sp>
        <p:nvSpPr>
          <p:cNvPr id="4" name="Slide Number Placeholder 3"/>
          <p:cNvSpPr>
            <a:spLocks noGrp="1"/>
          </p:cNvSpPr>
          <p:nvPr>
            <p:ph type="sldNum" sz="quarter" idx="5"/>
          </p:nvPr>
        </p:nvSpPr>
        <p:spPr/>
        <p:txBody>
          <a:bodyPr/>
          <a:lstStyle/>
          <a:p>
            <a:fld id="{1068EF27-625E-4A0A-9979-BE139B1C7DD6}" type="slidenum">
              <a:rPr lang="en-US" smtClean="0"/>
              <a:pPr/>
              <a:t>11</a:t>
            </a:fld>
            <a:endParaRPr lang="en-US" dirty="0"/>
          </a:p>
        </p:txBody>
      </p:sp>
    </p:spTree>
    <p:extLst>
      <p:ext uri="{BB962C8B-B14F-4D97-AF65-F5344CB8AC3E}">
        <p14:creationId xmlns:p14="http://schemas.microsoft.com/office/powerpoint/2010/main" val="54413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at SF often enroll in multiple courses. Some courses only utilize publisher-provided content, and therefore your course may like strikingly different from what some students are accustomed to seeing. </a:t>
            </a:r>
          </a:p>
        </p:txBody>
      </p:sp>
      <p:sp>
        <p:nvSpPr>
          <p:cNvPr id="4" name="Slide Number Placeholder 3"/>
          <p:cNvSpPr>
            <a:spLocks noGrp="1"/>
          </p:cNvSpPr>
          <p:nvPr>
            <p:ph type="sldNum" sz="quarter" idx="5"/>
          </p:nvPr>
        </p:nvSpPr>
        <p:spPr/>
        <p:txBody>
          <a:bodyPr/>
          <a:lstStyle/>
          <a:p>
            <a:fld id="{1068EF27-625E-4A0A-9979-BE139B1C7DD6}" type="slidenum">
              <a:rPr lang="en-US" smtClean="0"/>
              <a:pPr/>
              <a:t>12</a:t>
            </a:fld>
            <a:endParaRPr lang="en-US" dirty="0"/>
          </a:p>
        </p:txBody>
      </p:sp>
    </p:spTree>
    <p:extLst>
      <p:ext uri="{BB962C8B-B14F-4D97-AF65-F5344CB8AC3E}">
        <p14:creationId xmlns:p14="http://schemas.microsoft.com/office/powerpoint/2010/main" val="84828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want students to click on the “Syllabus” option first, and then go to “Modules”, indicate that clearly here. </a:t>
            </a:r>
          </a:p>
        </p:txBody>
      </p:sp>
      <p:sp>
        <p:nvSpPr>
          <p:cNvPr id="4" name="Slide Number Placeholder 3"/>
          <p:cNvSpPr>
            <a:spLocks noGrp="1"/>
          </p:cNvSpPr>
          <p:nvPr>
            <p:ph type="sldNum" sz="quarter" idx="5"/>
          </p:nvPr>
        </p:nvSpPr>
        <p:spPr/>
        <p:txBody>
          <a:bodyPr/>
          <a:lstStyle/>
          <a:p>
            <a:fld id="{1068EF27-625E-4A0A-9979-BE139B1C7DD6}" type="slidenum">
              <a:rPr lang="en-US" smtClean="0"/>
              <a:pPr/>
              <a:t>13</a:t>
            </a:fld>
            <a:endParaRPr lang="en-US" dirty="0"/>
          </a:p>
        </p:txBody>
      </p:sp>
    </p:spTree>
    <p:extLst>
      <p:ext uri="{BB962C8B-B14F-4D97-AF65-F5344CB8AC3E}">
        <p14:creationId xmlns:p14="http://schemas.microsoft.com/office/powerpoint/2010/main" val="139577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from a colleague. We have to make a conscientious effort to use positive language.</a:t>
            </a:r>
          </a:p>
        </p:txBody>
      </p:sp>
      <p:sp>
        <p:nvSpPr>
          <p:cNvPr id="4" name="Slide Number Placeholder 3"/>
          <p:cNvSpPr>
            <a:spLocks noGrp="1"/>
          </p:cNvSpPr>
          <p:nvPr>
            <p:ph type="sldNum" sz="quarter" idx="5"/>
          </p:nvPr>
        </p:nvSpPr>
        <p:spPr/>
        <p:txBody>
          <a:bodyPr/>
          <a:lstStyle/>
          <a:p>
            <a:fld id="{1068EF27-625E-4A0A-9979-BE139B1C7DD6}" type="slidenum">
              <a:rPr lang="en-US" smtClean="0"/>
              <a:pPr/>
              <a:t>14</a:t>
            </a:fld>
            <a:endParaRPr lang="en-US" dirty="0"/>
          </a:p>
        </p:txBody>
      </p:sp>
    </p:spTree>
    <p:extLst>
      <p:ext uri="{BB962C8B-B14F-4D97-AF65-F5344CB8AC3E}">
        <p14:creationId xmlns:p14="http://schemas.microsoft.com/office/powerpoint/2010/main" val="2543040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09599" y="831979"/>
            <a:ext cx="11277600" cy="838200"/>
          </a:xfrm>
        </p:spPr>
        <p:txBody>
          <a:bodyPr anchor="b"/>
          <a:lstStyle>
            <a:lvl1pPr>
              <a:defRPr sz="440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2235199" y="4802015"/>
            <a:ext cx="8026400" cy="684382"/>
          </a:xfrm>
        </p:spPr>
        <p:txBody>
          <a:bodyPr>
            <a:normAutofit/>
          </a:bodyPr>
          <a:lstStyle>
            <a:lvl1pPr marL="64008" indent="0" algn="ctr">
              <a:buNone/>
              <a:defRPr sz="29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20" name="Picture 19">
            <a:extLst>
              <a:ext uri="{FF2B5EF4-FFF2-40B4-BE49-F238E27FC236}">
                <a16:creationId xmlns:a16="http://schemas.microsoft.com/office/drawing/2014/main" id="{AC43EFAD-ABAB-4007-A0A1-41628D8F03D4}"/>
              </a:ext>
            </a:extLst>
          </p:cNvPr>
          <p:cNvPicPr>
            <a:picLocks noChangeAspect="1"/>
          </p:cNvPicPr>
          <p:nvPr userDrawn="1"/>
        </p:nvPicPr>
        <p:blipFill rotWithShape="1">
          <a:blip r:embed="rId2"/>
          <a:srcRect l="31666" t="18875" r="31666" b="17391"/>
          <a:stretch/>
        </p:blipFill>
        <p:spPr>
          <a:xfrm>
            <a:off x="4906817" y="2664914"/>
            <a:ext cx="1646383" cy="12067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12192000" cy="712289"/>
          </a:xfrm>
          <a:solidFill>
            <a:schemeClr val="tx2">
              <a:lumMod val="50000"/>
            </a:schemeClr>
          </a:solidFill>
          <a:ln w="12700" cap="flat">
            <a:solidFill>
              <a:schemeClr val="tx2">
                <a:lumMod val="60000"/>
                <a:lumOff val="40000"/>
              </a:schemeClr>
            </a:solidFill>
          </a:ln>
        </p:spPr>
        <p:txBody>
          <a:bodyPr wrap="square" lIns="91440">
            <a:noAutofit/>
          </a:bodyPr>
          <a:lstStyle>
            <a:lvl1pPr>
              <a:lnSpc>
                <a:spcPct val="100000"/>
              </a:lnSpc>
              <a:spcBef>
                <a:spcPts val="2000"/>
              </a:spcBef>
              <a:spcAft>
                <a:spcPts val="2000"/>
              </a:spcAft>
              <a:defRPr sz="3000">
                <a:solidFill>
                  <a:schemeClr val="bg1"/>
                </a:solidFill>
              </a:defRPr>
            </a:lvl1pPr>
          </a:lstStyle>
          <a:p>
            <a:r>
              <a:rPr kumimoji="0" lang="en-US" dirty="0"/>
              <a:t>Click to edit Master title style</a:t>
            </a:r>
          </a:p>
        </p:txBody>
      </p:sp>
      <p:sp>
        <p:nvSpPr>
          <p:cNvPr id="3" name="Content Placeholder 2"/>
          <p:cNvSpPr>
            <a:spLocks noGrp="1"/>
          </p:cNvSpPr>
          <p:nvPr>
            <p:ph idx="1"/>
          </p:nvPr>
        </p:nvSpPr>
        <p:spPr>
          <a:xfrm>
            <a:off x="381000" y="1142999"/>
            <a:ext cx="10972800" cy="5486399"/>
          </a:xfrm>
        </p:spPr>
        <p:txBody>
          <a:bodyPr/>
          <a:lstStyle>
            <a:lvl1pPr marL="365760" indent="-256032">
              <a:buClr>
                <a:srgbClr val="002060"/>
              </a:buClr>
              <a:buFont typeface="Arial" panose="020B0604020202020204" pitchFamily="34" charset="0"/>
              <a:buChar char="•"/>
              <a:defRPr>
                <a:latin typeface="Calibri" panose="020F0502020204030204" pitchFamily="34" charset="0"/>
                <a:cs typeface="Calibri" panose="020F0502020204030204" pitchFamily="34" charset="0"/>
              </a:defRPr>
            </a:lvl1pPr>
            <a:lvl2pPr>
              <a:defRPr>
                <a:solidFill>
                  <a:schemeClr val="bg2">
                    <a:lumMod val="25000"/>
                  </a:schemeClr>
                </a:solidFill>
                <a:latin typeface="Calibri" panose="020F0502020204030204" pitchFamily="34" charset="0"/>
                <a:cs typeface="Calibri" panose="020F0502020204030204" pitchFamily="34" charset="0"/>
              </a:defRPr>
            </a:lvl2pPr>
            <a:lvl3pPr>
              <a:defRPr>
                <a:solidFill>
                  <a:schemeClr val="bg2">
                    <a:lumMod val="50000"/>
                  </a:schemeClr>
                </a:solidFill>
                <a:latin typeface="Calibri" panose="020F0502020204030204" pitchFamily="34" charset="0"/>
                <a:cs typeface="Calibri" panose="020F0502020204030204" pitchFamily="34" charset="0"/>
              </a:defRPr>
            </a:lvl3pPr>
            <a:lvl4pPr>
              <a:defRPr>
                <a:solidFill>
                  <a:schemeClr val="bg2">
                    <a:lumMod val="50000"/>
                  </a:schemeClr>
                </a:solidFill>
                <a:latin typeface="Calibri" panose="020F0502020204030204" pitchFamily="34" charset="0"/>
                <a:cs typeface="Calibri" panose="020F0502020204030204" pitchFamily="34" charset="0"/>
              </a:defRPr>
            </a:lvl4pPr>
            <a:lvl5pPr>
              <a:defRPr>
                <a:solidFill>
                  <a:schemeClr val="bg2">
                    <a:lumMod val="50000"/>
                  </a:schemeClr>
                </a:solidFill>
                <a:latin typeface="Calibri" panose="020F0502020204030204" pitchFamily="34" charset="0"/>
                <a:cs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274736"/>
            <a:ext cx="10972800" cy="675825"/>
          </a:xfrm>
        </p:spPr>
        <p:txBody>
          <a:bodyPr/>
          <a:lstStyle/>
          <a:p>
            <a:r>
              <a:rPr kumimoji="0" lang="en-US"/>
              <a:t>Click to edit Master title style</a:t>
            </a:r>
          </a:p>
        </p:txBody>
      </p:sp>
      <p:sp>
        <p:nvSpPr>
          <p:cNvPr id="3" name="Content Placeholder 2"/>
          <p:cNvSpPr>
            <a:spLocks noGrp="1"/>
          </p:cNvSpPr>
          <p:nvPr>
            <p:ph sz="half" idx="1"/>
          </p:nvPr>
        </p:nvSpPr>
        <p:spPr>
          <a:xfrm>
            <a:off x="711200" y="1295400"/>
            <a:ext cx="5384800" cy="4525963"/>
          </a:xfrm>
        </p:spPr>
        <p:txBody>
          <a:bodyPr/>
          <a:lstStyle>
            <a:lvl1pPr>
              <a:defRPr sz="2000">
                <a:latin typeface="Calibri" panose="020F0502020204030204" pitchFamily="34" charset="0"/>
                <a:cs typeface="Calibri" panose="020F0502020204030204" pitchFamily="34" charset="0"/>
              </a:defRPr>
            </a:lvl1pPr>
            <a:lvl2pPr>
              <a:defRPr sz="19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289964" y="1295400"/>
            <a:ext cx="5384800" cy="4525963"/>
          </a:xfrm>
        </p:spPr>
        <p:txBody>
          <a:bodyPr/>
          <a:lstStyle>
            <a:lvl1pPr>
              <a:defRPr sz="2000">
                <a:latin typeface="Calibri" panose="020F0502020204030204" pitchFamily="34" charset="0"/>
                <a:cs typeface="Calibri" panose="020F0502020204030204" pitchFamily="34" charset="0"/>
              </a:defRPr>
            </a:lvl1pPr>
            <a:lvl2pPr>
              <a:defRPr sz="19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762000"/>
          </a:xfrm>
        </p:spPr>
        <p:txBody>
          <a:bodyPr/>
          <a:lstStyle/>
          <a:p>
            <a:r>
              <a:rPr lang="en-US"/>
              <a:t>Click to edit Master title style</a:t>
            </a:r>
          </a:p>
        </p:txBody>
      </p:sp>
      <p:sp>
        <p:nvSpPr>
          <p:cNvPr id="3" name="Table Placeholder 2"/>
          <p:cNvSpPr>
            <a:spLocks noGrp="1"/>
          </p:cNvSpPr>
          <p:nvPr>
            <p:ph type="tbl" idx="1"/>
          </p:nvPr>
        </p:nvSpPr>
        <p:spPr>
          <a:xfrm>
            <a:off x="942109" y="1371600"/>
            <a:ext cx="10363200" cy="4114800"/>
          </a:xfrm>
        </p:spPr>
        <p:txBody>
          <a:bodyPr>
            <a:normAutofit/>
          </a:bodyPr>
          <a:lstStyle/>
          <a:p>
            <a:pPr lvl="0"/>
            <a:endParaRPr lang="en-US" noProof="0" dirty="0"/>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3901112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6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5698672"/>
            <a:ext cx="12192000" cy="1159329"/>
          </a:xfrm>
          <a:prstGeom prst="rect">
            <a:avLst/>
          </a:prstGeom>
          <a:solidFill>
            <a:srgbClr val="15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solidFill>
                <a:prstClr val="white"/>
              </a:solidFill>
              <a:latin typeface="Calibri" panose="020F0502020204030204"/>
            </a:endParaRPr>
          </a:p>
        </p:txBody>
      </p:sp>
      <p:pic>
        <p:nvPicPr>
          <p:cNvPr id="5" name="Picture 2" descr="http://www.sfcollege.edu/inc/unicorn/versions/4.3.5/img/sf_drop_nav_logo.png"/>
          <p:cNvPicPr>
            <a:picLocks noChangeAspect="1" noChangeArrowheads="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89916" y="5840053"/>
            <a:ext cx="630699" cy="8765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7025" y="163287"/>
            <a:ext cx="10515600" cy="501150"/>
          </a:xfrm>
        </p:spPr>
        <p:txBody>
          <a:bodyPr>
            <a:normAutofit/>
          </a:bodyPr>
          <a:lstStyle>
            <a:lvl1pPr algn="ctr">
              <a:defRPr sz="2700" b="1">
                <a:solidFill>
                  <a:schemeClr val="accent1">
                    <a:lumMod val="50000"/>
                  </a:schemeClr>
                </a:solidFill>
              </a:defRPr>
            </a:lvl1pPr>
          </a:lstStyle>
          <a:p>
            <a:r>
              <a:rPr lang="en-US"/>
              <a:t>Click to edit Master title style</a:t>
            </a:r>
          </a:p>
        </p:txBody>
      </p:sp>
      <p:sp>
        <p:nvSpPr>
          <p:cNvPr id="3" name="Content Placeholder 2"/>
          <p:cNvSpPr>
            <a:spLocks noGrp="1"/>
          </p:cNvSpPr>
          <p:nvPr>
            <p:ph idx="1"/>
          </p:nvPr>
        </p:nvSpPr>
        <p:spPr>
          <a:xfrm>
            <a:off x="297025" y="964549"/>
            <a:ext cx="10515600" cy="4104757"/>
          </a:xfrm>
        </p:spPr>
        <p:txBody>
          <a:bodyPr/>
          <a:lstStyle>
            <a:lvl1pPr>
              <a:buClrTx/>
              <a:defRPr>
                <a:solidFill>
                  <a:schemeClr val="tx1">
                    <a:lumMod val="65000"/>
                    <a:lumOff val="35000"/>
                  </a:schemeClr>
                </a:solidFill>
              </a:defRPr>
            </a:lvl1pPr>
            <a:lvl2pPr marL="514350" indent="-171450">
              <a:buClr>
                <a:schemeClr val="bg1">
                  <a:lumMod val="50000"/>
                </a:schemeClr>
              </a:buClr>
              <a:buFont typeface="Wingdings" panose="05000000000000000000" pitchFamily="2" charset="2"/>
              <a:buChar char="§"/>
              <a:defRPr sz="1650">
                <a:solidFill>
                  <a:schemeClr val="accent1">
                    <a:lumMod val="50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57E1C51-B871-45F1-8AD9-10DC22931D25}" type="datetimeFigureOut">
              <a:rPr lang="en-US">
                <a:solidFill>
                  <a:prstClr val="black">
                    <a:tint val="75000"/>
                  </a:prstClr>
                </a:solidFill>
              </a:rPr>
              <a:pPr>
                <a:defRPr/>
              </a:pPr>
              <a:t>8/4/2020</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7C02D12-CDAC-4851-8165-42765AA0EB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3618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91868" y="160360"/>
            <a:ext cx="10972800" cy="67784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91868" y="1054102"/>
            <a:ext cx="10972800" cy="43251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300" r:id="rId3"/>
    <p:sldLayoutId id="2147484314" r:id="rId4"/>
    <p:sldLayoutId id="2147484309" r:id="rId5"/>
  </p:sldLayoutIdLst>
  <p:txStyles>
    <p:titleStyle>
      <a:lvl1pPr algn="ctr" rtl="0" eaLnBrk="1" latinLnBrk="0" hangingPunct="1">
        <a:spcBef>
          <a:spcPct val="0"/>
        </a:spcBef>
        <a:buNone/>
        <a:defRPr kumimoji="0" sz="3600" kern="1200">
          <a:solidFill>
            <a:schemeClr val="tx1"/>
          </a:solidFill>
          <a:latin typeface="MS Reference Sans Serif" panose="020B0604030504040204" pitchFamily="34" charset="0"/>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panose="020F0502020204030204" pitchFamily="34" charset="0"/>
          <a:ea typeface="+mn-ea"/>
          <a:cs typeface="Calibri" panose="020F0502020204030204"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bg2">
              <a:lumMod val="25000"/>
            </a:schemeClr>
          </a:solidFill>
          <a:latin typeface="Calibri" panose="020F0502020204030204" pitchFamily="34" charset="0"/>
          <a:ea typeface="+mn-ea"/>
          <a:cs typeface="Calibri" panose="020F0502020204030204"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bg2">
              <a:lumMod val="50000"/>
            </a:schemeClr>
          </a:solidFill>
          <a:latin typeface="Calibri" panose="020F0502020204030204" pitchFamily="34" charset="0"/>
          <a:ea typeface="+mn-ea"/>
          <a:cs typeface="Calibri" panose="020F0502020204030204"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bg2">
              <a:lumMod val="50000"/>
            </a:schemeClr>
          </a:solidFill>
          <a:latin typeface="Calibri" panose="020F0502020204030204" pitchFamily="34" charset="0"/>
          <a:ea typeface="+mn-ea"/>
          <a:cs typeface="Calibri" panose="020F050202020403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bg2">
              <a:lumMod val="50000"/>
            </a:schemeClr>
          </a:solidFill>
          <a:latin typeface="Calibri" panose="020F0502020204030204" pitchFamily="34" charset="0"/>
          <a:ea typeface="+mn-ea"/>
          <a:cs typeface="Calibri" panose="020F050202020403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839899"/>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unsplash.com/" TargetMode="External"/><Relationship Id="rId2" Type="http://schemas.openxmlformats.org/officeDocument/2006/relationships/hyperlink" Target="http://www.pixabay.com/" TargetMode="External"/><Relationship Id="rId1" Type="http://schemas.openxmlformats.org/officeDocument/2006/relationships/slideLayout" Target="../slideLayouts/slideLayout2.xml"/><Relationship Id="rId6" Type="http://schemas.openxmlformats.org/officeDocument/2006/relationships/hyperlink" Target="http://www.flickr.com/photos/wocintechchat" TargetMode="External"/><Relationship Id="rId5" Type="http://schemas.openxmlformats.org/officeDocument/2006/relationships/hyperlink" Target="http://www.genderphotos.vice.com/" TargetMode="External"/><Relationship Id="rId4" Type="http://schemas.openxmlformats.org/officeDocument/2006/relationships/hyperlink" Target="http://www.nappy.co/"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92BCD726-29A5-48FB-81FF-FDFAE88F77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4680341" cy="6858000"/>
          </a:xfrm>
          <a:prstGeom prst="rect">
            <a:avLst/>
          </a:prstGeom>
        </p:spPr>
      </p:pic>
      <p:sp>
        <p:nvSpPr>
          <p:cNvPr id="2" name="Title 1"/>
          <p:cNvSpPr>
            <a:spLocks noGrp="1"/>
          </p:cNvSpPr>
          <p:nvPr>
            <p:ph type="ctrTitle"/>
          </p:nvPr>
        </p:nvSpPr>
        <p:spPr>
          <a:xfrm>
            <a:off x="5527675" y="533400"/>
            <a:ext cx="5516377" cy="1770413"/>
          </a:xfrm>
          <a:solidFill>
            <a:schemeClr val="accent5">
              <a:lumMod val="50000"/>
            </a:schemeClr>
          </a:solidFill>
        </p:spPr>
        <p:txBody>
          <a:bodyPr vert="horz" lIns="274320" tIns="274320" rIns="274320" bIns="274320" rtlCol="0" anchor="b">
            <a:normAutofit fontScale="90000"/>
          </a:bodyPr>
          <a:lstStyle/>
          <a:p>
            <a:r>
              <a:rPr lang="en-US" sz="4500" dirty="0">
                <a:solidFill>
                  <a:schemeClr val="bg1"/>
                </a:solidFill>
              </a:rPr>
              <a:t>Online Design</a:t>
            </a:r>
            <a:br>
              <a:rPr lang="en-US" sz="4500" dirty="0">
                <a:solidFill>
                  <a:schemeClr val="bg1"/>
                </a:solidFill>
              </a:rPr>
            </a:br>
            <a:r>
              <a:rPr lang="en-US" sz="4500" dirty="0">
                <a:solidFill>
                  <a:schemeClr val="bg1"/>
                </a:solidFill>
              </a:rPr>
              <a:t>(Self-Paced)</a:t>
            </a:r>
            <a:endParaRPr lang="en-US" sz="3400" dirty="0">
              <a:solidFill>
                <a:schemeClr val="bg2"/>
              </a:solidFill>
              <a:cs typeface="Arial"/>
            </a:endParaRPr>
          </a:p>
        </p:txBody>
      </p:sp>
      <p:sp>
        <p:nvSpPr>
          <p:cNvPr id="4" name="Rectangle 3">
            <a:extLst>
              <a:ext uri="{FF2B5EF4-FFF2-40B4-BE49-F238E27FC236}">
                <a16:creationId xmlns:a16="http://schemas.microsoft.com/office/drawing/2014/main" id="{93DACFE9-D8DB-4A76-9802-C0BB3EA47DC4}"/>
              </a:ext>
            </a:extLst>
          </p:cNvPr>
          <p:cNvSpPr/>
          <p:nvPr/>
        </p:nvSpPr>
        <p:spPr>
          <a:xfrm>
            <a:off x="5527675" y="2939640"/>
            <a:ext cx="5715000" cy="3332511"/>
          </a:xfrm>
          <a:prstGeom prst="rect">
            <a:avLst/>
          </a:prstGeom>
          <a:solidFill>
            <a:schemeClr val="bg2">
              <a:lumMod val="1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Please wait for the session to begin.</a:t>
            </a:r>
            <a:br>
              <a:rPr lang="en-US" sz="2400" dirty="0"/>
            </a:br>
            <a:r>
              <a:rPr lang="en-US" sz="2400" dirty="0">
                <a:solidFill>
                  <a:schemeClr val="bg1"/>
                </a:solidFill>
              </a:rPr>
              <a:t>Session begins at:</a:t>
            </a:r>
            <a:br>
              <a:rPr lang="en-US" sz="2400" dirty="0">
                <a:solidFill>
                  <a:schemeClr val="bg1"/>
                </a:solidFill>
              </a:rPr>
            </a:br>
            <a:endParaRPr lang="en-US" sz="2400" dirty="0">
              <a:solidFill>
                <a:schemeClr val="bg1"/>
              </a:solidFill>
            </a:endParaRPr>
          </a:p>
          <a:p>
            <a:pPr algn="ctr"/>
            <a:r>
              <a:rPr lang="en-US" sz="3000" b="1" dirty="0">
                <a:solidFill>
                  <a:schemeClr val="bg1"/>
                </a:solidFill>
              </a:rPr>
              <a:t>X:XX </a:t>
            </a:r>
            <a:r>
              <a:rPr lang="en-US" sz="3000" b="1" dirty="0" err="1">
                <a:solidFill>
                  <a:schemeClr val="bg1"/>
                </a:solidFill>
              </a:rPr>
              <a:t>xm</a:t>
            </a:r>
            <a:endParaRPr lang="en-US" sz="3000" b="1" dirty="0">
              <a:solidFill>
                <a:schemeClr val="bg1"/>
              </a:solidFill>
            </a:endParaRPr>
          </a:p>
          <a:p>
            <a:pPr algn="ctr"/>
            <a:endParaRPr lang="en-US" sz="2400" dirty="0"/>
          </a:p>
          <a:p>
            <a:pPr algn="ctr"/>
            <a:r>
              <a:rPr lang="en-US" sz="2400" dirty="0"/>
              <a:t> While you wait, select the arrow to the right of the microphone button to adjust your audio settings.</a:t>
            </a:r>
          </a:p>
        </p:txBody>
      </p:sp>
    </p:spTree>
    <p:extLst>
      <p:ext uri="{BB962C8B-B14F-4D97-AF65-F5344CB8AC3E}">
        <p14:creationId xmlns:p14="http://schemas.microsoft.com/office/powerpoint/2010/main" val="172107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ample Canvas course home page">
            <a:extLst>
              <a:ext uri="{FF2B5EF4-FFF2-40B4-BE49-F238E27FC236}">
                <a16:creationId xmlns:a16="http://schemas.microsoft.com/office/drawing/2014/main" id="{68D3C9A7-D61D-48D1-BD4C-C57A66C65707}"/>
              </a:ext>
            </a:extLst>
          </p:cNvPr>
          <p:cNvPicPr>
            <a:picLocks noChangeAspect="1"/>
          </p:cNvPicPr>
          <p:nvPr/>
        </p:nvPicPr>
        <p:blipFill rotWithShape="1">
          <a:blip r:embed="rId2"/>
          <a:srcRect l="4099" t="3334" r="44383" b="8225"/>
          <a:stretch/>
        </p:blipFill>
        <p:spPr>
          <a:xfrm>
            <a:off x="630381" y="225631"/>
            <a:ext cx="6387936" cy="6168530"/>
          </a:xfrm>
          <a:prstGeom prst="rect">
            <a:avLst/>
          </a:prstGeom>
          <a:ln w="3175">
            <a:solidFill>
              <a:schemeClr val="tx1"/>
            </a:solidFill>
          </a:ln>
        </p:spPr>
      </p:pic>
      <p:pic>
        <p:nvPicPr>
          <p:cNvPr id="2" name="Picture 2" descr="Welcome to American History – Coppa, Chris - American History ...">
            <a:extLst>
              <a:ext uri="{FF2B5EF4-FFF2-40B4-BE49-F238E27FC236}">
                <a16:creationId xmlns:a16="http://schemas.microsoft.com/office/drawing/2014/main" id="{99BAD8BE-D5FD-4082-97EE-A0CE84377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90"/>
          <a:stretch/>
        </p:blipFill>
        <p:spPr bwMode="auto">
          <a:xfrm>
            <a:off x="2117850" y="1580286"/>
            <a:ext cx="3661208" cy="229459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4A941741-80D7-4E59-9A49-EBCCFE0D2509}"/>
              </a:ext>
            </a:extLst>
          </p:cNvPr>
          <p:cNvSpPr/>
          <p:nvPr/>
        </p:nvSpPr>
        <p:spPr>
          <a:xfrm>
            <a:off x="5315196" y="463839"/>
            <a:ext cx="6246423" cy="199505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Abadi" panose="020B0604020104020204" pitchFamily="34" charset="0"/>
              </a:rPr>
              <a:t>A brief message welcomes students. A clear message indicates that this an online course.</a:t>
            </a:r>
          </a:p>
        </p:txBody>
      </p:sp>
    </p:spTree>
    <p:extLst>
      <p:ext uri="{BB962C8B-B14F-4D97-AF65-F5344CB8AC3E}">
        <p14:creationId xmlns:p14="http://schemas.microsoft.com/office/powerpoint/2010/main" val="10583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ample Canvas course home page">
            <a:extLst>
              <a:ext uri="{FF2B5EF4-FFF2-40B4-BE49-F238E27FC236}">
                <a16:creationId xmlns:a16="http://schemas.microsoft.com/office/drawing/2014/main" id="{68D3C9A7-D61D-48D1-BD4C-C57A66C65707}"/>
              </a:ext>
            </a:extLst>
          </p:cNvPr>
          <p:cNvPicPr>
            <a:picLocks noChangeAspect="1"/>
          </p:cNvPicPr>
          <p:nvPr/>
        </p:nvPicPr>
        <p:blipFill rotWithShape="1">
          <a:blip r:embed="rId3"/>
          <a:srcRect l="4099" t="3334" r="44383" b="8225"/>
          <a:stretch/>
        </p:blipFill>
        <p:spPr>
          <a:xfrm>
            <a:off x="630381" y="225631"/>
            <a:ext cx="6387936" cy="6168530"/>
          </a:xfrm>
          <a:prstGeom prst="rect">
            <a:avLst/>
          </a:prstGeom>
          <a:ln w="3175">
            <a:solidFill>
              <a:schemeClr val="tx1"/>
            </a:solidFill>
          </a:ln>
        </p:spPr>
      </p:pic>
      <p:pic>
        <p:nvPicPr>
          <p:cNvPr id="2" name="Picture 2" descr="Welcome to American History – Coppa, Chris - American History ...">
            <a:extLst>
              <a:ext uri="{FF2B5EF4-FFF2-40B4-BE49-F238E27FC236}">
                <a16:creationId xmlns:a16="http://schemas.microsoft.com/office/drawing/2014/main" id="{9AD6C6DA-37FB-498D-9D90-39A850F792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90"/>
          <a:stretch/>
        </p:blipFill>
        <p:spPr bwMode="auto">
          <a:xfrm>
            <a:off x="2117850" y="1580286"/>
            <a:ext cx="3661208" cy="229459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4A941741-80D7-4E59-9A49-EBCCFE0D2509}"/>
              </a:ext>
            </a:extLst>
          </p:cNvPr>
          <p:cNvSpPr/>
          <p:nvPr/>
        </p:nvSpPr>
        <p:spPr>
          <a:xfrm>
            <a:off x="5315196" y="1458397"/>
            <a:ext cx="6246423" cy="199505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Abadi" panose="020B0604020104020204" pitchFamily="34" charset="0"/>
              </a:rPr>
              <a:t>A course-relevant image can provide an obvious indication which course the student has entered.</a:t>
            </a:r>
          </a:p>
        </p:txBody>
      </p:sp>
    </p:spTree>
    <p:extLst>
      <p:ext uri="{BB962C8B-B14F-4D97-AF65-F5344CB8AC3E}">
        <p14:creationId xmlns:p14="http://schemas.microsoft.com/office/powerpoint/2010/main" val="15504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ample Canvas course home page">
            <a:extLst>
              <a:ext uri="{FF2B5EF4-FFF2-40B4-BE49-F238E27FC236}">
                <a16:creationId xmlns:a16="http://schemas.microsoft.com/office/drawing/2014/main" id="{68D3C9A7-D61D-48D1-BD4C-C57A66C65707}"/>
              </a:ext>
            </a:extLst>
          </p:cNvPr>
          <p:cNvPicPr>
            <a:picLocks noChangeAspect="1"/>
          </p:cNvPicPr>
          <p:nvPr/>
        </p:nvPicPr>
        <p:blipFill rotWithShape="1">
          <a:blip r:embed="rId3"/>
          <a:srcRect l="4099" t="3334" r="44383" b="8225"/>
          <a:stretch/>
        </p:blipFill>
        <p:spPr>
          <a:xfrm>
            <a:off x="630381" y="225631"/>
            <a:ext cx="6387936" cy="6168530"/>
          </a:xfrm>
          <a:prstGeom prst="rect">
            <a:avLst/>
          </a:prstGeom>
          <a:ln w="3175">
            <a:solidFill>
              <a:schemeClr val="tx1"/>
            </a:solidFill>
          </a:ln>
        </p:spPr>
      </p:pic>
      <p:pic>
        <p:nvPicPr>
          <p:cNvPr id="2" name="Picture 2" descr="Welcome to American History – Coppa, Chris - American History ...">
            <a:extLst>
              <a:ext uri="{FF2B5EF4-FFF2-40B4-BE49-F238E27FC236}">
                <a16:creationId xmlns:a16="http://schemas.microsoft.com/office/drawing/2014/main" id="{FAE16898-BE8C-418A-A8D5-5E81BD0D58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90"/>
          <a:stretch/>
        </p:blipFill>
        <p:spPr bwMode="auto">
          <a:xfrm>
            <a:off x="2117850" y="1580286"/>
            <a:ext cx="3661208" cy="229459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4A941741-80D7-4E59-9A49-EBCCFE0D2509}"/>
              </a:ext>
            </a:extLst>
          </p:cNvPr>
          <p:cNvSpPr/>
          <p:nvPr/>
        </p:nvSpPr>
        <p:spPr>
          <a:xfrm>
            <a:off x="4495798" y="3512828"/>
            <a:ext cx="6246423" cy="199505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Abadi" panose="020B0604020104020204" pitchFamily="34" charset="0"/>
              </a:rPr>
              <a:t>Providing your contact information at the outset can be beneficial to students unsure how to navigate the course.</a:t>
            </a:r>
          </a:p>
        </p:txBody>
      </p:sp>
    </p:spTree>
    <p:extLst>
      <p:ext uri="{BB962C8B-B14F-4D97-AF65-F5344CB8AC3E}">
        <p14:creationId xmlns:p14="http://schemas.microsoft.com/office/powerpoint/2010/main" val="26224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ample Canvas course home page">
            <a:extLst>
              <a:ext uri="{FF2B5EF4-FFF2-40B4-BE49-F238E27FC236}">
                <a16:creationId xmlns:a16="http://schemas.microsoft.com/office/drawing/2014/main" id="{68D3C9A7-D61D-48D1-BD4C-C57A66C65707}"/>
              </a:ext>
            </a:extLst>
          </p:cNvPr>
          <p:cNvPicPr>
            <a:picLocks noChangeAspect="1"/>
          </p:cNvPicPr>
          <p:nvPr/>
        </p:nvPicPr>
        <p:blipFill rotWithShape="1">
          <a:blip r:embed="rId3"/>
          <a:srcRect l="4099" t="3334" r="44383" b="8225"/>
          <a:stretch/>
        </p:blipFill>
        <p:spPr>
          <a:xfrm>
            <a:off x="630381" y="225631"/>
            <a:ext cx="6387936" cy="6168530"/>
          </a:xfrm>
          <a:prstGeom prst="rect">
            <a:avLst/>
          </a:prstGeom>
          <a:ln w="3175">
            <a:solidFill>
              <a:schemeClr val="tx1"/>
            </a:solidFill>
          </a:ln>
        </p:spPr>
      </p:pic>
      <p:sp>
        <p:nvSpPr>
          <p:cNvPr id="7" name="Arrow: Left 6">
            <a:extLst>
              <a:ext uri="{FF2B5EF4-FFF2-40B4-BE49-F238E27FC236}">
                <a16:creationId xmlns:a16="http://schemas.microsoft.com/office/drawing/2014/main" id="{4A941741-80D7-4E59-9A49-EBCCFE0D2509}"/>
              </a:ext>
            </a:extLst>
          </p:cNvPr>
          <p:cNvSpPr/>
          <p:nvPr/>
        </p:nvSpPr>
        <p:spPr>
          <a:xfrm>
            <a:off x="5564578" y="4759738"/>
            <a:ext cx="6246423" cy="199505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Abadi" panose="020B0604020104020204" pitchFamily="34" charset="0"/>
              </a:rPr>
              <a:t>A brief statement indicates where students go next.</a:t>
            </a:r>
          </a:p>
        </p:txBody>
      </p:sp>
      <p:pic>
        <p:nvPicPr>
          <p:cNvPr id="2" name="Picture 2" descr="Welcome to American History – Coppa, Chris - American History ...">
            <a:extLst>
              <a:ext uri="{FF2B5EF4-FFF2-40B4-BE49-F238E27FC236}">
                <a16:creationId xmlns:a16="http://schemas.microsoft.com/office/drawing/2014/main" id="{4FF54C76-F4CA-42C3-A199-DF4FC2A53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90"/>
          <a:stretch/>
        </p:blipFill>
        <p:spPr bwMode="auto">
          <a:xfrm>
            <a:off x="2117850" y="1580286"/>
            <a:ext cx="3661208" cy="229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0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FB01FD-9293-4090-8219-F132A5B6C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D4D7A08-177B-4287-9F58-2AE90CCBB2B9}"/>
              </a:ext>
            </a:extLst>
          </p:cNvPr>
          <p:cNvPicPr>
            <a:picLocks noChangeAspect="1"/>
          </p:cNvPicPr>
          <p:nvPr/>
        </p:nvPicPr>
        <p:blipFill rotWithShape="1">
          <a:blip r:embed="rId4"/>
          <a:srcRect l="15792" t="14836" r="29995"/>
          <a:stretch/>
        </p:blipFill>
        <p:spPr>
          <a:xfrm>
            <a:off x="2042556" y="0"/>
            <a:ext cx="8217726" cy="6858000"/>
          </a:xfrm>
          <a:prstGeom prst="rect">
            <a:avLst/>
          </a:prstGeom>
          <a:ln w="3175">
            <a:solidFill>
              <a:schemeClr val="tx1"/>
            </a:solidFill>
          </a:ln>
        </p:spPr>
      </p:pic>
      <p:sp>
        <p:nvSpPr>
          <p:cNvPr id="2" name="Rectangle 1">
            <a:extLst>
              <a:ext uri="{FF2B5EF4-FFF2-40B4-BE49-F238E27FC236}">
                <a16:creationId xmlns:a16="http://schemas.microsoft.com/office/drawing/2014/main" id="{20626815-A4FF-4BC8-ABF0-AB8F469D17EA}"/>
              </a:ext>
            </a:extLst>
          </p:cNvPr>
          <p:cNvSpPr/>
          <p:nvPr/>
        </p:nvSpPr>
        <p:spPr>
          <a:xfrm>
            <a:off x="6032500" y="1130300"/>
            <a:ext cx="3854450" cy="306614"/>
          </a:xfrm>
          <a:prstGeom prst="rect">
            <a:avLst/>
          </a:prstGeom>
          <a:solidFill>
            <a:srgbClr val="FFFF00">
              <a:alpha val="23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4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05E0D9-B3E4-48E3-A6F6-340B0B5AF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324760-859B-4FE5-8223-2A81DFE68234}"/>
              </a:ext>
            </a:extLst>
          </p:cNvPr>
          <p:cNvPicPr>
            <a:picLocks noChangeAspect="1"/>
          </p:cNvPicPr>
          <p:nvPr/>
        </p:nvPicPr>
        <p:blipFill rotWithShape="1">
          <a:blip r:embed="rId4"/>
          <a:srcRect l="15379" t="14892" r="40488" b="10823"/>
          <a:stretch/>
        </p:blipFill>
        <p:spPr>
          <a:xfrm>
            <a:off x="2537609" y="59871"/>
            <a:ext cx="7116782" cy="6738257"/>
          </a:xfrm>
          <a:prstGeom prst="rect">
            <a:avLst/>
          </a:prstGeom>
          <a:ln w="3175">
            <a:solidFill>
              <a:schemeClr val="tx1"/>
            </a:solidFill>
          </a:ln>
        </p:spPr>
      </p:pic>
      <p:sp>
        <p:nvSpPr>
          <p:cNvPr id="5" name="Rectangle 4">
            <a:extLst>
              <a:ext uri="{FF2B5EF4-FFF2-40B4-BE49-F238E27FC236}">
                <a16:creationId xmlns:a16="http://schemas.microsoft.com/office/drawing/2014/main" id="{5BE2A94A-4521-445A-A06C-561106C11E29}"/>
              </a:ext>
            </a:extLst>
          </p:cNvPr>
          <p:cNvSpPr/>
          <p:nvPr/>
        </p:nvSpPr>
        <p:spPr>
          <a:xfrm>
            <a:off x="2622550" y="539750"/>
            <a:ext cx="1885950" cy="306614"/>
          </a:xfrm>
          <a:prstGeom prst="rect">
            <a:avLst/>
          </a:prstGeom>
          <a:solidFill>
            <a:srgbClr val="FFFF00">
              <a:alpha val="23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2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2C9135E-6662-4262-9BE0-9D738E05C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C71E5CB-7857-4D42-8811-561EE6164C15}"/>
              </a:ext>
            </a:extLst>
          </p:cNvPr>
          <p:cNvPicPr>
            <a:picLocks noChangeAspect="1"/>
          </p:cNvPicPr>
          <p:nvPr/>
        </p:nvPicPr>
        <p:blipFill rotWithShape="1">
          <a:blip r:embed="rId4"/>
          <a:srcRect l="15389" t="13333" r="33863" b="5628"/>
          <a:stretch/>
        </p:blipFill>
        <p:spPr>
          <a:xfrm>
            <a:off x="2138878" y="0"/>
            <a:ext cx="7634654" cy="6858000"/>
          </a:xfrm>
          <a:prstGeom prst="rect">
            <a:avLst/>
          </a:prstGeom>
          <a:ln w="3175">
            <a:solidFill>
              <a:schemeClr val="tx1"/>
            </a:solidFill>
          </a:ln>
        </p:spPr>
      </p:pic>
      <p:sp>
        <p:nvSpPr>
          <p:cNvPr id="5" name="Rectangle 4">
            <a:extLst>
              <a:ext uri="{FF2B5EF4-FFF2-40B4-BE49-F238E27FC236}">
                <a16:creationId xmlns:a16="http://schemas.microsoft.com/office/drawing/2014/main" id="{F6C1645C-591F-4FEE-8B33-058868B2846A}"/>
              </a:ext>
            </a:extLst>
          </p:cNvPr>
          <p:cNvSpPr/>
          <p:nvPr/>
        </p:nvSpPr>
        <p:spPr>
          <a:xfrm>
            <a:off x="4419600" y="2044700"/>
            <a:ext cx="2241550" cy="1568450"/>
          </a:xfrm>
          <a:prstGeom prst="rect">
            <a:avLst/>
          </a:prstGeom>
          <a:solidFill>
            <a:srgbClr val="FFFF00">
              <a:alpha val="23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51BE4A-4D85-4A63-A21D-799379F683B1}"/>
              </a:ext>
            </a:extLst>
          </p:cNvPr>
          <p:cNvSpPr/>
          <p:nvPr/>
        </p:nvSpPr>
        <p:spPr>
          <a:xfrm>
            <a:off x="2241549" y="4419764"/>
            <a:ext cx="5964299" cy="259113"/>
          </a:xfrm>
          <a:prstGeom prst="rect">
            <a:avLst/>
          </a:prstGeom>
          <a:solidFill>
            <a:srgbClr val="FFFF00">
              <a:alpha val="23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4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E574-24E5-4C69-B868-576E571B6CFA}"/>
              </a:ext>
            </a:extLst>
          </p:cNvPr>
          <p:cNvSpPr>
            <a:spLocks noGrp="1"/>
          </p:cNvSpPr>
          <p:nvPr>
            <p:ph type="title"/>
          </p:nvPr>
        </p:nvSpPr>
        <p:spPr>
          <a:solidFill>
            <a:srgbClr val="0B4111"/>
          </a:solidFill>
        </p:spPr>
        <p:txBody>
          <a:bodyPr/>
          <a:lstStyle/>
          <a:p>
            <a:r>
              <a:rPr lang="en-US" dirty="0"/>
              <a:t>Organize Your Content within Modules</a:t>
            </a:r>
          </a:p>
        </p:txBody>
      </p:sp>
      <p:sp>
        <p:nvSpPr>
          <p:cNvPr id="3" name="Content Placeholder 2">
            <a:extLst>
              <a:ext uri="{FF2B5EF4-FFF2-40B4-BE49-F238E27FC236}">
                <a16:creationId xmlns:a16="http://schemas.microsoft.com/office/drawing/2014/main" id="{39946DD9-CA89-41FE-A031-4556C86FEA23}"/>
              </a:ext>
            </a:extLst>
          </p:cNvPr>
          <p:cNvSpPr>
            <a:spLocks noGrp="1"/>
          </p:cNvSpPr>
          <p:nvPr>
            <p:ph idx="1"/>
          </p:nvPr>
        </p:nvSpPr>
        <p:spPr/>
        <p:txBody>
          <a:bodyPr/>
          <a:lstStyle/>
          <a:p>
            <a:r>
              <a:rPr lang="en-US" dirty="0"/>
              <a:t>Adding your content into the “Modules” area of Canvas provides students with a seamless flow to access material</a:t>
            </a:r>
          </a:p>
          <a:p>
            <a:r>
              <a:rPr lang="en-US" dirty="0"/>
              <a:t>Students also benefit from the built-in navigation (“Next” and “Back”) buttons to navigate the content.</a:t>
            </a:r>
          </a:p>
          <a:p>
            <a:r>
              <a:rPr lang="en-US">
                <a:solidFill>
                  <a:schemeClr val="bg2">
                    <a:lumMod val="90000"/>
                  </a:schemeClr>
                </a:solidFill>
              </a:rPr>
              <a:t>(Show </a:t>
            </a:r>
            <a:r>
              <a:rPr lang="en-US" dirty="0">
                <a:solidFill>
                  <a:schemeClr val="bg2">
                    <a:lumMod val="90000"/>
                  </a:schemeClr>
                </a:solidFill>
              </a:rPr>
              <a:t>example from </a:t>
            </a:r>
            <a:r>
              <a:rPr lang="en-US">
                <a:solidFill>
                  <a:schemeClr val="bg2">
                    <a:lumMod val="90000"/>
                  </a:schemeClr>
                </a:solidFill>
              </a:rPr>
              <a:t>SLS course</a:t>
            </a:r>
            <a:r>
              <a:rPr lang="en-US" dirty="0">
                <a:solidFill>
                  <a:schemeClr val="bg2">
                    <a:lumMod val="90000"/>
                  </a:schemeClr>
                </a:solidFill>
              </a:rPr>
              <a:t>)</a:t>
            </a:r>
          </a:p>
        </p:txBody>
      </p:sp>
    </p:spTree>
    <p:extLst>
      <p:ext uri="{BB962C8B-B14F-4D97-AF65-F5344CB8AC3E}">
        <p14:creationId xmlns:p14="http://schemas.microsoft.com/office/powerpoint/2010/main" val="154122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3C23-FC42-4331-8297-15A0F735A57C}"/>
              </a:ext>
            </a:extLst>
          </p:cNvPr>
          <p:cNvSpPr>
            <a:spLocks noGrp="1"/>
          </p:cNvSpPr>
          <p:nvPr>
            <p:ph type="title"/>
          </p:nvPr>
        </p:nvSpPr>
        <p:spPr>
          <a:solidFill>
            <a:srgbClr val="0B4111"/>
          </a:solidFill>
        </p:spPr>
        <p:txBody>
          <a:bodyPr/>
          <a:lstStyle/>
          <a:p>
            <a:r>
              <a:rPr lang="en-US" dirty="0"/>
              <a:t>“Sign Posts”</a:t>
            </a:r>
          </a:p>
        </p:txBody>
      </p:sp>
      <p:sp>
        <p:nvSpPr>
          <p:cNvPr id="3" name="Content Placeholder 2">
            <a:extLst>
              <a:ext uri="{FF2B5EF4-FFF2-40B4-BE49-F238E27FC236}">
                <a16:creationId xmlns:a16="http://schemas.microsoft.com/office/drawing/2014/main" id="{5336991A-94D1-4446-94F3-4B9319A9F3BB}"/>
              </a:ext>
            </a:extLst>
          </p:cNvPr>
          <p:cNvSpPr>
            <a:spLocks noGrp="1"/>
          </p:cNvSpPr>
          <p:nvPr>
            <p:ph idx="1"/>
          </p:nvPr>
        </p:nvSpPr>
        <p:spPr>
          <a:xfrm>
            <a:off x="6194964" y="1741301"/>
            <a:ext cx="4691743" cy="3820887"/>
          </a:xfrm>
        </p:spPr>
        <p:txBody>
          <a:bodyPr>
            <a:normAutofit lnSpcReduction="10000"/>
          </a:bodyPr>
          <a:lstStyle/>
          <a:p>
            <a:pPr>
              <a:spcAft>
                <a:spcPts val="800"/>
              </a:spcAft>
            </a:pPr>
            <a:r>
              <a:rPr lang="en-US" dirty="0"/>
              <a:t>Text or images that help students understand where they are in a course</a:t>
            </a:r>
          </a:p>
          <a:p>
            <a:pPr>
              <a:spcAft>
                <a:spcPts val="800"/>
              </a:spcAft>
            </a:pPr>
            <a:r>
              <a:rPr lang="en-US" dirty="0"/>
              <a:t>Help students develop a “cognitive map” of the course</a:t>
            </a:r>
          </a:p>
          <a:p>
            <a:pPr>
              <a:spcAft>
                <a:spcPts val="800"/>
              </a:spcAft>
            </a:pPr>
            <a:r>
              <a:rPr lang="en-US" dirty="0"/>
              <a:t>Provide opportunities to contextualize content</a:t>
            </a:r>
          </a:p>
          <a:p>
            <a:pPr marL="109728" indent="0">
              <a:buNone/>
            </a:pPr>
            <a:endParaRPr lang="en-US" dirty="0"/>
          </a:p>
          <a:p>
            <a:endParaRPr lang="en-US" dirty="0"/>
          </a:p>
        </p:txBody>
      </p:sp>
      <p:pic>
        <p:nvPicPr>
          <p:cNvPr id="5" name="Picture 4">
            <a:extLst>
              <a:ext uri="{FF2B5EF4-FFF2-40B4-BE49-F238E27FC236}">
                <a16:creationId xmlns:a16="http://schemas.microsoft.com/office/drawing/2014/main" id="{15DF87A3-1F48-4489-B888-4EFE6BD352DC}"/>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14618" t="13720" r="15599" b="13247"/>
          <a:stretch/>
        </p:blipFill>
        <p:spPr>
          <a:xfrm>
            <a:off x="1091537" y="1246848"/>
            <a:ext cx="4595752" cy="4809795"/>
          </a:xfrm>
          <a:prstGeom prst="rect">
            <a:avLst/>
          </a:prstGeom>
        </p:spPr>
      </p:pic>
    </p:spTree>
    <p:extLst>
      <p:ext uri="{BB962C8B-B14F-4D97-AF65-F5344CB8AC3E}">
        <p14:creationId xmlns:p14="http://schemas.microsoft.com/office/powerpoint/2010/main" val="410089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6DA2-72C4-4197-85FC-6274D33B8AA6}"/>
              </a:ext>
            </a:extLst>
          </p:cNvPr>
          <p:cNvSpPr>
            <a:spLocks noGrp="1"/>
          </p:cNvSpPr>
          <p:nvPr>
            <p:ph type="title"/>
          </p:nvPr>
        </p:nvSpPr>
        <p:spPr/>
        <p:txBody>
          <a:bodyPr/>
          <a:lstStyle/>
          <a:p>
            <a:endParaRPr lang="en-US"/>
          </a:p>
        </p:txBody>
      </p:sp>
      <p:pic>
        <p:nvPicPr>
          <p:cNvPr id="4" name="Picture 3" descr="Map of south Florida, revealing the Florida Keys. A  red star marks the island of Marathon.">
            <a:extLst>
              <a:ext uri="{FF2B5EF4-FFF2-40B4-BE49-F238E27FC236}">
                <a16:creationId xmlns:a16="http://schemas.microsoft.com/office/drawing/2014/main" id="{4000D1C1-B519-4756-8C34-7A86CC62C076}"/>
              </a:ext>
            </a:extLst>
          </p:cNvPr>
          <p:cNvPicPr>
            <a:picLocks noChangeAspect="1"/>
          </p:cNvPicPr>
          <p:nvPr/>
        </p:nvPicPr>
        <p:blipFill>
          <a:blip r:embed="rId3"/>
          <a:stretch>
            <a:fillRect/>
          </a:stretch>
        </p:blipFill>
        <p:spPr>
          <a:xfrm>
            <a:off x="0" y="0"/>
            <a:ext cx="12192000" cy="6858000"/>
          </a:xfrm>
          <a:prstGeom prst="rect">
            <a:avLst/>
          </a:prstGeom>
        </p:spPr>
      </p:pic>
      <p:sp>
        <p:nvSpPr>
          <p:cNvPr id="9" name="Star: 5 Points 8">
            <a:extLst>
              <a:ext uri="{FF2B5EF4-FFF2-40B4-BE49-F238E27FC236}">
                <a16:creationId xmlns:a16="http://schemas.microsoft.com/office/drawing/2014/main" id="{BDD0552C-5D0B-40D0-8428-5DDD0969F566}"/>
              </a:ext>
            </a:extLst>
          </p:cNvPr>
          <p:cNvSpPr/>
          <p:nvPr/>
        </p:nvSpPr>
        <p:spPr>
          <a:xfrm>
            <a:off x="5735494" y="4810820"/>
            <a:ext cx="360506" cy="38164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18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209F-EB85-45C0-8E73-475860027E73}"/>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8C272FA9-33DC-47FB-8DEA-EAB3BFC19F1F}"/>
              </a:ext>
            </a:extLst>
          </p:cNvPr>
          <p:cNvSpPr>
            <a:spLocks noGrp="1"/>
          </p:cNvSpPr>
          <p:nvPr>
            <p:ph idx="1"/>
          </p:nvPr>
        </p:nvSpPr>
        <p:spPr>
          <a:xfrm>
            <a:off x="571499" y="1400299"/>
            <a:ext cx="10840687" cy="4317714"/>
          </a:xfrm>
        </p:spPr>
        <p:txBody>
          <a:bodyPr>
            <a:normAutofit/>
          </a:bodyPr>
          <a:lstStyle/>
          <a:p>
            <a:pPr>
              <a:spcBef>
                <a:spcPts val="700"/>
              </a:spcBef>
            </a:pPr>
            <a:r>
              <a:rPr lang="en-US" sz="3400" dirty="0"/>
              <a:t>Define common terms related to online instruction</a:t>
            </a:r>
          </a:p>
          <a:p>
            <a:pPr>
              <a:spcBef>
                <a:spcPts val="700"/>
              </a:spcBef>
            </a:pPr>
            <a:r>
              <a:rPr lang="en-US" sz="3400" dirty="0"/>
              <a:t>Highlight practices for creating intuitive online courses</a:t>
            </a:r>
          </a:p>
          <a:p>
            <a:pPr>
              <a:spcBef>
                <a:spcPts val="700"/>
              </a:spcBef>
            </a:pPr>
            <a:r>
              <a:rPr lang="en-US" sz="3400" dirty="0"/>
              <a:t>Demonstrate two video recording tools </a:t>
            </a:r>
          </a:p>
          <a:p>
            <a:pPr>
              <a:spcBef>
                <a:spcPts val="700"/>
              </a:spcBef>
            </a:pPr>
            <a:r>
              <a:rPr lang="en-US" sz="3400" dirty="0"/>
              <a:t>Review aspects of the SF Online Course Design Checklist</a:t>
            </a:r>
          </a:p>
          <a:p>
            <a:pPr>
              <a:spcBef>
                <a:spcPts val="700"/>
              </a:spcBef>
            </a:pPr>
            <a:r>
              <a:rPr lang="en-US" sz="3400" dirty="0"/>
              <a:t>Discover the beauty of the fabulous Florida Keys!</a:t>
            </a:r>
          </a:p>
          <a:p>
            <a:pPr>
              <a:spcBef>
                <a:spcPts val="700"/>
              </a:spcBef>
            </a:pPr>
            <a:r>
              <a:rPr lang="en-US" sz="3400" dirty="0"/>
              <a:t>Note: this is the beginning of a conversation</a:t>
            </a:r>
          </a:p>
          <a:p>
            <a:pPr>
              <a:spcBef>
                <a:spcPts val="700"/>
              </a:spcBef>
            </a:pPr>
            <a:endParaRPr lang="en-US" sz="3400" dirty="0"/>
          </a:p>
          <a:p>
            <a:pPr>
              <a:spcBef>
                <a:spcPts val="700"/>
              </a:spcBef>
            </a:pPr>
            <a:endParaRPr lang="en-US" sz="3400" dirty="0"/>
          </a:p>
          <a:p>
            <a:pPr>
              <a:spcBef>
                <a:spcPts val="700"/>
              </a:spcBef>
            </a:pPr>
            <a:endParaRPr lang="en-US" sz="3800" dirty="0"/>
          </a:p>
          <a:p>
            <a:endParaRPr lang="en-US" sz="3800" dirty="0"/>
          </a:p>
        </p:txBody>
      </p:sp>
      <p:sp>
        <p:nvSpPr>
          <p:cNvPr id="4" name="Star: 5 Points 3">
            <a:extLst>
              <a:ext uri="{FF2B5EF4-FFF2-40B4-BE49-F238E27FC236}">
                <a16:creationId xmlns:a16="http://schemas.microsoft.com/office/drawing/2014/main" id="{8D2764EA-AC31-4B1C-B3DD-C46070F61718}"/>
              </a:ext>
              <a:ext uri="{C183D7F6-B498-43B3-948B-1728B52AA6E4}">
                <adec:decorative xmlns:adec="http://schemas.microsoft.com/office/drawing/2017/decorative" val="1"/>
              </a:ext>
            </a:extLst>
          </p:cNvPr>
          <p:cNvSpPr/>
          <p:nvPr/>
        </p:nvSpPr>
        <p:spPr>
          <a:xfrm>
            <a:off x="9504518" y="4417621"/>
            <a:ext cx="2230281" cy="2065673"/>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02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sign next to a highway reads &quot;Mile 84&quot;">
            <a:extLst>
              <a:ext uri="{FF2B5EF4-FFF2-40B4-BE49-F238E27FC236}">
                <a16:creationId xmlns:a16="http://schemas.microsoft.com/office/drawing/2014/main" id="{8A7618E7-397E-40C4-A9CC-57CFF28E8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564094" cy="8416961"/>
          </a:xfrm>
          <a:prstGeom prst="rect">
            <a:avLst/>
          </a:prstGeom>
          <a:solidFill>
            <a:srgbClr val="045841"/>
          </a:solidFill>
        </p:spPr>
      </p:pic>
    </p:spTree>
    <p:extLst>
      <p:ext uri="{BB962C8B-B14F-4D97-AF65-F5344CB8AC3E}">
        <p14:creationId xmlns:p14="http://schemas.microsoft.com/office/powerpoint/2010/main" val="43772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6DA2-72C4-4197-85FC-6274D33B8AA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000D1C1-B519-4756-8C34-7A86CC62C07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AAFAE995-BD76-4CDB-8AC0-D1CD851B3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299" y="4286340"/>
            <a:ext cx="1171410" cy="2092555"/>
          </a:xfrm>
          <a:prstGeom prst="rect">
            <a:avLst/>
          </a:prstGeom>
        </p:spPr>
      </p:pic>
      <p:pic>
        <p:nvPicPr>
          <p:cNvPr id="8" name="Picture 7" descr="A close up of a sign&#10;&#10;Description automatically generated">
            <a:extLst>
              <a:ext uri="{FF2B5EF4-FFF2-40B4-BE49-F238E27FC236}">
                <a16:creationId xmlns:a16="http://schemas.microsoft.com/office/drawing/2014/main" id="{59FFA5B3-95D4-4F26-B8A0-3F53F3E1ED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2629" y="2493166"/>
            <a:ext cx="1171410" cy="2222946"/>
          </a:xfrm>
          <a:prstGeom prst="rect">
            <a:avLst/>
          </a:prstGeom>
        </p:spPr>
      </p:pic>
      <p:pic>
        <p:nvPicPr>
          <p:cNvPr id="10" name="Picture 9" descr="A close up of a sign&#10;&#10;Description automatically generated">
            <a:extLst>
              <a:ext uri="{FF2B5EF4-FFF2-40B4-BE49-F238E27FC236}">
                <a16:creationId xmlns:a16="http://schemas.microsoft.com/office/drawing/2014/main" id="{028D12D0-3825-4507-99E4-8CB17A70C3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7095" y="3429000"/>
            <a:ext cx="1171410" cy="2094658"/>
          </a:xfrm>
          <a:prstGeom prst="rect">
            <a:avLst/>
          </a:prstGeom>
        </p:spPr>
      </p:pic>
      <p:sp>
        <p:nvSpPr>
          <p:cNvPr id="11" name="Star: 5 Points 10">
            <a:extLst>
              <a:ext uri="{FF2B5EF4-FFF2-40B4-BE49-F238E27FC236}">
                <a16:creationId xmlns:a16="http://schemas.microsoft.com/office/drawing/2014/main" id="{039757A0-D51C-4E7B-B734-2B0484F2C7F7}"/>
              </a:ext>
            </a:extLst>
          </p:cNvPr>
          <p:cNvSpPr/>
          <p:nvPr/>
        </p:nvSpPr>
        <p:spPr>
          <a:xfrm>
            <a:off x="5735494" y="4810820"/>
            <a:ext cx="360506" cy="3816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5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705422-A9F8-411F-920A-9172CB7AD2BB}"/>
              </a:ext>
            </a:extLst>
          </p:cNvPr>
          <p:cNvPicPr>
            <a:picLocks noChangeAspect="1"/>
          </p:cNvPicPr>
          <p:nvPr/>
        </p:nvPicPr>
        <p:blipFill rotWithShape="1">
          <a:blip r:embed="rId3"/>
          <a:srcRect l="390" t="14892" r="18182" b="26060"/>
          <a:stretch/>
        </p:blipFill>
        <p:spPr>
          <a:xfrm>
            <a:off x="1132114" y="1223158"/>
            <a:ext cx="9927772" cy="4049486"/>
          </a:xfrm>
          <a:prstGeom prst="rect">
            <a:avLst/>
          </a:prstGeom>
          <a:ln w="3175">
            <a:solidFill>
              <a:schemeClr val="tx1"/>
            </a:solidFill>
          </a:ln>
        </p:spPr>
      </p:pic>
      <p:pic>
        <p:nvPicPr>
          <p:cNvPr id="5" name="Picture 4" descr="A close up of a sign&#10;&#10;Description automatically generated">
            <a:extLst>
              <a:ext uri="{FF2B5EF4-FFF2-40B4-BE49-F238E27FC236}">
                <a16:creationId xmlns:a16="http://schemas.microsoft.com/office/drawing/2014/main" id="{CD0E7F5C-63FC-4F19-AB78-B68DA34E7B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100" y="2314653"/>
            <a:ext cx="447015" cy="798528"/>
          </a:xfrm>
          <a:prstGeom prst="rect">
            <a:avLst/>
          </a:prstGeom>
        </p:spPr>
      </p:pic>
      <p:pic>
        <p:nvPicPr>
          <p:cNvPr id="13" name="Picture 12" descr="A close up of a sign&#10;&#10;Description automatically generated">
            <a:extLst>
              <a:ext uri="{FF2B5EF4-FFF2-40B4-BE49-F238E27FC236}">
                <a16:creationId xmlns:a16="http://schemas.microsoft.com/office/drawing/2014/main" id="{E8528007-5141-4A93-89D9-2058EBB619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9099" y="4367240"/>
            <a:ext cx="447015" cy="798528"/>
          </a:xfrm>
          <a:prstGeom prst="rect">
            <a:avLst/>
          </a:prstGeom>
        </p:spPr>
      </p:pic>
      <p:pic>
        <p:nvPicPr>
          <p:cNvPr id="1026" name="Picture 2" descr="Click, cursor, left, mouse, pointer, select, top icon">
            <a:extLst>
              <a:ext uri="{FF2B5EF4-FFF2-40B4-BE49-F238E27FC236}">
                <a16:creationId xmlns:a16="http://schemas.microsoft.com/office/drawing/2014/main" id="{333D59CD-4DAE-4313-B00B-6E3C676870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305" y="4720441"/>
            <a:ext cx="1104405" cy="110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4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0C5E6-06BB-413B-B58C-78CFEE2C46AA}"/>
              </a:ext>
            </a:extLst>
          </p:cNvPr>
          <p:cNvPicPr>
            <a:picLocks noChangeAspect="1"/>
          </p:cNvPicPr>
          <p:nvPr/>
        </p:nvPicPr>
        <p:blipFill rotWithShape="1">
          <a:blip r:embed="rId3"/>
          <a:srcRect l="19375" t="33751" r="1171" b="21180"/>
          <a:stretch/>
        </p:blipFill>
        <p:spPr>
          <a:xfrm>
            <a:off x="1619250" y="1157287"/>
            <a:ext cx="9686925" cy="3090863"/>
          </a:xfrm>
          <a:prstGeom prst="rect">
            <a:avLst/>
          </a:prstGeom>
        </p:spPr>
      </p:pic>
      <p:sp>
        <p:nvSpPr>
          <p:cNvPr id="4" name="Rectangle 3">
            <a:extLst>
              <a:ext uri="{FF2B5EF4-FFF2-40B4-BE49-F238E27FC236}">
                <a16:creationId xmlns:a16="http://schemas.microsoft.com/office/drawing/2014/main" id="{E5B6557D-74DD-4263-9FE2-F428F6F97C27}"/>
              </a:ext>
            </a:extLst>
          </p:cNvPr>
          <p:cNvSpPr/>
          <p:nvPr/>
        </p:nvSpPr>
        <p:spPr>
          <a:xfrm>
            <a:off x="1773381" y="1384557"/>
            <a:ext cx="9075594" cy="1844418"/>
          </a:xfrm>
          <a:prstGeom prst="rect">
            <a:avLst/>
          </a:prstGeom>
          <a:solidFill>
            <a:srgbClr val="FFFF00">
              <a:alpha val="27059"/>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097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ample Canvas course home page">
            <a:extLst>
              <a:ext uri="{FF2B5EF4-FFF2-40B4-BE49-F238E27FC236}">
                <a16:creationId xmlns:a16="http://schemas.microsoft.com/office/drawing/2014/main" id="{68D3C9A7-D61D-48D1-BD4C-C57A66C65707}"/>
              </a:ext>
            </a:extLst>
          </p:cNvPr>
          <p:cNvPicPr>
            <a:picLocks noChangeAspect="1"/>
          </p:cNvPicPr>
          <p:nvPr/>
        </p:nvPicPr>
        <p:blipFill rotWithShape="1">
          <a:blip r:embed="rId3"/>
          <a:srcRect l="4099" t="3334" r="44383" b="8225"/>
          <a:stretch/>
        </p:blipFill>
        <p:spPr>
          <a:xfrm>
            <a:off x="630381" y="225631"/>
            <a:ext cx="6387936" cy="6168530"/>
          </a:xfrm>
          <a:prstGeom prst="rect">
            <a:avLst/>
          </a:prstGeom>
          <a:ln w="3175">
            <a:solidFill>
              <a:schemeClr val="tx1"/>
            </a:solidFill>
          </a:ln>
        </p:spPr>
      </p:pic>
      <p:sp>
        <p:nvSpPr>
          <p:cNvPr id="2" name="Rectangle 1">
            <a:extLst>
              <a:ext uri="{FF2B5EF4-FFF2-40B4-BE49-F238E27FC236}">
                <a16:creationId xmlns:a16="http://schemas.microsoft.com/office/drawing/2014/main" id="{AC567136-3DDD-402F-997B-01A39BEF6471}"/>
              </a:ext>
            </a:extLst>
          </p:cNvPr>
          <p:cNvSpPr/>
          <p:nvPr/>
        </p:nvSpPr>
        <p:spPr>
          <a:xfrm>
            <a:off x="1836964" y="5878286"/>
            <a:ext cx="1828800" cy="39188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elcome to American History – Coppa, Chris - American History ...">
            <a:extLst>
              <a:ext uri="{FF2B5EF4-FFF2-40B4-BE49-F238E27FC236}">
                <a16:creationId xmlns:a16="http://schemas.microsoft.com/office/drawing/2014/main" id="{D4EAA89C-A86F-4900-AFA6-A27BD1A4E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90"/>
          <a:stretch/>
        </p:blipFill>
        <p:spPr bwMode="auto">
          <a:xfrm>
            <a:off x="2117850" y="1580286"/>
            <a:ext cx="3661208" cy="229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C5166-6FFB-4169-B548-7038C8A34BFE}"/>
              </a:ext>
            </a:extLst>
          </p:cNvPr>
          <p:cNvPicPr>
            <a:picLocks noChangeAspect="1"/>
          </p:cNvPicPr>
          <p:nvPr/>
        </p:nvPicPr>
        <p:blipFill rotWithShape="1">
          <a:blip r:embed="rId2"/>
          <a:srcRect l="17305" t="14584" r="1718" b="12083"/>
          <a:stretch/>
        </p:blipFill>
        <p:spPr>
          <a:xfrm>
            <a:off x="1647826" y="838198"/>
            <a:ext cx="9872662" cy="5029201"/>
          </a:xfrm>
          <a:prstGeom prst="rect">
            <a:avLst/>
          </a:prstGeom>
          <a:ln w="3175">
            <a:solidFill>
              <a:schemeClr val="tx1"/>
            </a:solidFill>
          </a:ln>
        </p:spPr>
      </p:pic>
      <p:pic>
        <p:nvPicPr>
          <p:cNvPr id="4" name="Picture 3">
            <a:extLst>
              <a:ext uri="{FF2B5EF4-FFF2-40B4-BE49-F238E27FC236}">
                <a16:creationId xmlns:a16="http://schemas.microsoft.com/office/drawing/2014/main" id="{057E57FD-386C-4040-8874-70434FF3A190}"/>
              </a:ext>
            </a:extLst>
          </p:cNvPr>
          <p:cNvPicPr>
            <a:picLocks noChangeAspect="1"/>
          </p:cNvPicPr>
          <p:nvPr/>
        </p:nvPicPr>
        <p:blipFill rotWithShape="1">
          <a:blip r:embed="rId2"/>
          <a:srcRect l="78" t="14584" r="93867" b="12083"/>
          <a:stretch/>
        </p:blipFill>
        <p:spPr>
          <a:xfrm>
            <a:off x="909638" y="838199"/>
            <a:ext cx="738188" cy="5029201"/>
          </a:xfrm>
          <a:prstGeom prst="rect">
            <a:avLst/>
          </a:prstGeom>
          <a:ln w="3175">
            <a:noFill/>
          </a:ln>
        </p:spPr>
      </p:pic>
    </p:spTree>
    <p:extLst>
      <p:ext uri="{BB962C8B-B14F-4D97-AF65-F5344CB8AC3E}">
        <p14:creationId xmlns:p14="http://schemas.microsoft.com/office/powerpoint/2010/main" val="3797444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77683E-8636-4694-BC1F-8971E1978FD5}"/>
              </a:ext>
            </a:extLst>
          </p:cNvPr>
          <p:cNvPicPr>
            <a:picLocks noChangeAspect="1"/>
          </p:cNvPicPr>
          <p:nvPr/>
        </p:nvPicPr>
        <p:blipFill rotWithShape="1">
          <a:blip r:embed="rId2"/>
          <a:srcRect t="10110" r="15687" b="24249"/>
          <a:stretch/>
        </p:blipFill>
        <p:spPr>
          <a:xfrm>
            <a:off x="1155561" y="1178169"/>
            <a:ext cx="10279464" cy="4501662"/>
          </a:xfrm>
          <a:prstGeom prst="rect">
            <a:avLst/>
          </a:prstGeom>
        </p:spPr>
      </p:pic>
    </p:spTree>
    <p:extLst>
      <p:ext uri="{BB962C8B-B14F-4D97-AF65-F5344CB8AC3E}">
        <p14:creationId xmlns:p14="http://schemas.microsoft.com/office/powerpoint/2010/main" val="98819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410F-7614-453A-BE9E-DA0B905EE4D9}"/>
              </a:ext>
            </a:extLst>
          </p:cNvPr>
          <p:cNvSpPr>
            <a:spLocks noGrp="1"/>
          </p:cNvSpPr>
          <p:nvPr>
            <p:ph type="title"/>
          </p:nvPr>
        </p:nvSpPr>
        <p:spPr/>
        <p:txBody>
          <a:bodyPr/>
          <a:lstStyle/>
          <a:p>
            <a:r>
              <a:rPr lang="en-US" dirty="0"/>
              <a:t>Rubrics</a:t>
            </a:r>
          </a:p>
        </p:txBody>
      </p:sp>
      <p:sp>
        <p:nvSpPr>
          <p:cNvPr id="3" name="Content Placeholder 2">
            <a:extLst>
              <a:ext uri="{FF2B5EF4-FFF2-40B4-BE49-F238E27FC236}">
                <a16:creationId xmlns:a16="http://schemas.microsoft.com/office/drawing/2014/main" id="{712FC2AA-48DC-4A98-8D04-351C45FD66C9}"/>
              </a:ext>
            </a:extLst>
          </p:cNvPr>
          <p:cNvSpPr>
            <a:spLocks noGrp="1"/>
          </p:cNvSpPr>
          <p:nvPr>
            <p:ph idx="1"/>
          </p:nvPr>
        </p:nvSpPr>
        <p:spPr>
          <a:xfrm>
            <a:off x="704603" y="2259282"/>
            <a:ext cx="10972800" cy="2039588"/>
          </a:xfrm>
        </p:spPr>
        <p:txBody>
          <a:bodyPr>
            <a:normAutofit fontScale="92500" lnSpcReduction="10000"/>
          </a:bodyPr>
          <a:lstStyle/>
          <a:p>
            <a:pPr>
              <a:spcAft>
                <a:spcPts val="700"/>
              </a:spcAft>
            </a:pPr>
            <a:r>
              <a:rPr lang="en-US" dirty="0"/>
              <a:t>Indicate how student work is evaluated</a:t>
            </a:r>
          </a:p>
          <a:p>
            <a:pPr>
              <a:spcAft>
                <a:spcPts val="700"/>
              </a:spcAft>
            </a:pPr>
            <a:r>
              <a:rPr lang="en-US" dirty="0"/>
              <a:t>Provide clarity to students</a:t>
            </a:r>
          </a:p>
          <a:p>
            <a:pPr>
              <a:spcAft>
                <a:spcPts val="700"/>
              </a:spcAft>
            </a:pPr>
            <a:r>
              <a:rPr lang="en-US" dirty="0"/>
              <a:t>Help instructors prioritize and weight aspects of student work</a:t>
            </a:r>
          </a:p>
          <a:p>
            <a:pPr>
              <a:spcAft>
                <a:spcPts val="700"/>
              </a:spcAft>
            </a:pPr>
            <a:r>
              <a:rPr lang="en-US" dirty="0"/>
              <a:t>Can improve the efficiency of grading</a:t>
            </a:r>
          </a:p>
          <a:p>
            <a:endParaRPr lang="en-US" dirty="0"/>
          </a:p>
        </p:txBody>
      </p:sp>
    </p:spTree>
    <p:extLst>
      <p:ext uri="{BB962C8B-B14F-4D97-AF65-F5344CB8AC3E}">
        <p14:creationId xmlns:p14="http://schemas.microsoft.com/office/powerpoint/2010/main" val="18947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9132C-79AA-4296-AB4B-E495CAC876EA}"/>
              </a:ext>
            </a:extLst>
          </p:cNvPr>
          <p:cNvPicPr>
            <a:picLocks noChangeAspect="1"/>
          </p:cNvPicPr>
          <p:nvPr/>
        </p:nvPicPr>
        <p:blipFill rotWithShape="1">
          <a:blip r:embed="rId2"/>
          <a:srcRect l="34480" r="14383" b="7013"/>
          <a:stretch/>
        </p:blipFill>
        <p:spPr>
          <a:xfrm>
            <a:off x="2778826" y="240475"/>
            <a:ext cx="6234546" cy="6377049"/>
          </a:xfrm>
          <a:prstGeom prst="rect">
            <a:avLst/>
          </a:prstGeom>
          <a:ln w="3175">
            <a:solidFill>
              <a:schemeClr val="tx1"/>
            </a:solidFill>
          </a:ln>
        </p:spPr>
      </p:pic>
      <p:sp>
        <p:nvSpPr>
          <p:cNvPr id="7" name="Rectangle 6">
            <a:extLst>
              <a:ext uri="{FF2B5EF4-FFF2-40B4-BE49-F238E27FC236}">
                <a16:creationId xmlns:a16="http://schemas.microsoft.com/office/drawing/2014/main" id="{A7963FDD-5B00-4B82-B69E-7F2E9A955C00}"/>
              </a:ext>
            </a:extLst>
          </p:cNvPr>
          <p:cNvSpPr/>
          <p:nvPr/>
        </p:nvSpPr>
        <p:spPr>
          <a:xfrm>
            <a:off x="2778826" y="1080655"/>
            <a:ext cx="6234546" cy="11756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2E4607-D71D-4E7F-96B3-F2CD4D4E77E0}"/>
              </a:ext>
            </a:extLst>
          </p:cNvPr>
          <p:cNvSpPr/>
          <p:nvPr/>
        </p:nvSpPr>
        <p:spPr>
          <a:xfrm>
            <a:off x="2778826" y="2253343"/>
            <a:ext cx="6234546" cy="10123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F7D259-76BE-4F1C-B36F-9B1915D17A93}"/>
              </a:ext>
            </a:extLst>
          </p:cNvPr>
          <p:cNvSpPr/>
          <p:nvPr/>
        </p:nvSpPr>
        <p:spPr>
          <a:xfrm>
            <a:off x="2778826" y="3265715"/>
            <a:ext cx="6234546" cy="11726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8820C1-902C-4D4B-B2B0-745604C399DC}"/>
              </a:ext>
            </a:extLst>
          </p:cNvPr>
          <p:cNvSpPr/>
          <p:nvPr/>
        </p:nvSpPr>
        <p:spPr>
          <a:xfrm>
            <a:off x="2778826" y="4438403"/>
            <a:ext cx="6234546" cy="17011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0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ADCD-99A9-4D37-BF83-B6F63EBA0613}"/>
              </a:ext>
            </a:extLst>
          </p:cNvPr>
          <p:cNvSpPr>
            <a:spLocks noGrp="1"/>
          </p:cNvSpPr>
          <p:nvPr>
            <p:ph type="title"/>
          </p:nvPr>
        </p:nvSpPr>
        <p:spPr>
          <a:solidFill>
            <a:srgbClr val="0B4111"/>
          </a:solidFill>
        </p:spPr>
        <p:txBody>
          <a:bodyPr/>
          <a:lstStyle/>
          <a:p>
            <a:r>
              <a:rPr lang="en-US" dirty="0"/>
              <a:t>Use a Variety of Media</a:t>
            </a:r>
          </a:p>
        </p:txBody>
      </p:sp>
      <p:sp>
        <p:nvSpPr>
          <p:cNvPr id="3" name="Content Placeholder 2">
            <a:extLst>
              <a:ext uri="{FF2B5EF4-FFF2-40B4-BE49-F238E27FC236}">
                <a16:creationId xmlns:a16="http://schemas.microsoft.com/office/drawing/2014/main" id="{2B83800B-4E83-4FB0-863E-6BE1E07934F2}"/>
              </a:ext>
            </a:extLst>
          </p:cNvPr>
          <p:cNvSpPr>
            <a:spLocks noGrp="1"/>
          </p:cNvSpPr>
          <p:nvPr>
            <p:ph idx="1"/>
          </p:nvPr>
        </p:nvSpPr>
        <p:spPr>
          <a:xfrm>
            <a:off x="701633" y="1511133"/>
            <a:ext cx="10972800" cy="4557157"/>
          </a:xfrm>
        </p:spPr>
        <p:txBody>
          <a:bodyPr/>
          <a:lstStyle/>
          <a:p>
            <a:r>
              <a:rPr lang="en-US" dirty="0"/>
              <a:t>Universal design</a:t>
            </a:r>
          </a:p>
          <a:p>
            <a:pPr lvl="1"/>
            <a:r>
              <a:rPr lang="en-US" dirty="0"/>
              <a:t>Strive to provide content in text, images, audio and video</a:t>
            </a:r>
          </a:p>
          <a:p>
            <a:pPr lvl="1"/>
            <a:r>
              <a:rPr lang="en-US" dirty="0"/>
              <a:t>Appeals to a wider audience of learners</a:t>
            </a:r>
          </a:p>
          <a:p>
            <a:pPr lvl="1"/>
            <a:r>
              <a:rPr lang="en-US" dirty="0"/>
              <a:t>No time to create? Curate!</a:t>
            </a:r>
            <a:br>
              <a:rPr lang="en-US" dirty="0"/>
            </a:br>
            <a:endParaRPr lang="en-US" dirty="0"/>
          </a:p>
          <a:p>
            <a:r>
              <a:rPr lang="en-US" dirty="0"/>
              <a:t>Consider starting with shorter videos</a:t>
            </a:r>
          </a:p>
          <a:p>
            <a:pPr lvl="1"/>
            <a:r>
              <a:rPr lang="en-US" dirty="0"/>
              <a:t>Like *really* short videos  (30 to 60 second module overviews)</a:t>
            </a:r>
          </a:p>
          <a:p>
            <a:pPr lvl="1"/>
            <a:r>
              <a:rPr lang="en-US" dirty="0"/>
              <a:t>Even short videos go a </a:t>
            </a:r>
            <a:r>
              <a:rPr lang="en-US" b="1" dirty="0"/>
              <a:t>long</a:t>
            </a:r>
            <a:r>
              <a:rPr lang="en-US" dirty="0"/>
              <a:t> way towards establishing social presence</a:t>
            </a:r>
          </a:p>
          <a:p>
            <a:pPr lvl="1"/>
            <a:r>
              <a:rPr lang="en-US" dirty="0"/>
              <a:t>Video assignment feedback is possible in Canvas too</a:t>
            </a:r>
          </a:p>
        </p:txBody>
      </p:sp>
    </p:spTree>
    <p:extLst>
      <p:ext uri="{BB962C8B-B14F-4D97-AF65-F5344CB8AC3E}">
        <p14:creationId xmlns:p14="http://schemas.microsoft.com/office/powerpoint/2010/main" val="229949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aerial photo of Sombrero Beach in Marathon, Florida. White sandy beaches contrast against green and blue ocean waters.">
            <a:extLst>
              <a:ext uri="{FF2B5EF4-FFF2-40B4-BE49-F238E27FC236}">
                <a16:creationId xmlns:a16="http://schemas.microsoft.com/office/drawing/2014/main" id="{FA2E297B-D133-4BB4-AEBA-C565566731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1902"/>
            <a:ext cx="12398852" cy="834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14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E69C-5A82-49B2-A4BC-F991BA53E686}"/>
              </a:ext>
            </a:extLst>
          </p:cNvPr>
          <p:cNvSpPr>
            <a:spLocks noGrp="1"/>
          </p:cNvSpPr>
          <p:nvPr>
            <p:ph type="title"/>
          </p:nvPr>
        </p:nvSpPr>
        <p:spPr/>
        <p:txBody>
          <a:bodyPr/>
          <a:lstStyle/>
          <a:p>
            <a:r>
              <a:rPr lang="en-US" dirty="0"/>
              <a:t>Basic Recording Tools</a:t>
            </a:r>
          </a:p>
        </p:txBody>
      </p:sp>
      <p:sp>
        <p:nvSpPr>
          <p:cNvPr id="3" name="Content Placeholder 2">
            <a:extLst>
              <a:ext uri="{FF2B5EF4-FFF2-40B4-BE49-F238E27FC236}">
                <a16:creationId xmlns:a16="http://schemas.microsoft.com/office/drawing/2014/main" id="{7116BA53-CE18-4662-A765-83A7DB725755}"/>
              </a:ext>
            </a:extLst>
          </p:cNvPr>
          <p:cNvSpPr>
            <a:spLocks noGrp="1"/>
          </p:cNvSpPr>
          <p:nvPr>
            <p:ph idx="1"/>
          </p:nvPr>
        </p:nvSpPr>
        <p:spPr/>
        <p:txBody>
          <a:bodyPr>
            <a:normAutofit fontScale="92500" lnSpcReduction="10000"/>
          </a:bodyPr>
          <a:lstStyle/>
          <a:p>
            <a:r>
              <a:rPr lang="en-US" dirty="0"/>
              <a:t>Canvas built-in recorder</a:t>
            </a:r>
          </a:p>
          <a:p>
            <a:pPr lvl="1"/>
            <a:r>
              <a:rPr lang="en-US" dirty="0"/>
              <a:t>Records video from computer webcam or smart phone</a:t>
            </a:r>
          </a:p>
          <a:p>
            <a:pPr lvl="1"/>
            <a:r>
              <a:rPr lang="en-US" dirty="0"/>
              <a:t>Great for creating a personal touch</a:t>
            </a:r>
          </a:p>
          <a:p>
            <a:pPr lvl="1"/>
            <a:r>
              <a:rPr lang="en-US" dirty="0"/>
              <a:t>Ideal for videos in shorter duration (under a few minutes)</a:t>
            </a:r>
          </a:p>
          <a:p>
            <a:pPr lvl="1"/>
            <a:r>
              <a:rPr lang="en-US" dirty="0"/>
              <a:t>Add video to announcements, pages, discussions, assignments, etc.</a:t>
            </a:r>
          </a:p>
          <a:p>
            <a:pPr lvl="1"/>
            <a:r>
              <a:rPr lang="en-US" dirty="0"/>
              <a:t>Let’s see how it works!</a:t>
            </a:r>
          </a:p>
          <a:p>
            <a:pPr lvl="1"/>
            <a:endParaRPr lang="en-US" dirty="0"/>
          </a:p>
          <a:p>
            <a:r>
              <a:rPr lang="en-US" dirty="0"/>
              <a:t>PowerPoint screen recorder</a:t>
            </a:r>
          </a:p>
          <a:p>
            <a:pPr lvl="1"/>
            <a:r>
              <a:rPr lang="en-US" dirty="0"/>
              <a:t>Records audio narration and computer content</a:t>
            </a:r>
          </a:p>
          <a:p>
            <a:pPr lvl="1"/>
            <a:r>
              <a:rPr lang="en-US" dirty="0"/>
              <a:t>Ideal for videos under 10 minutes in duration</a:t>
            </a:r>
          </a:p>
          <a:p>
            <a:pPr lvl="1"/>
            <a:r>
              <a:rPr lang="en-US" dirty="0"/>
              <a:t>Great for explaining content you may have in presentation slides</a:t>
            </a:r>
          </a:p>
          <a:p>
            <a:pPr lvl="1"/>
            <a:r>
              <a:rPr lang="en-US" dirty="0"/>
              <a:t>Let’s see how it works!</a:t>
            </a:r>
          </a:p>
          <a:p>
            <a:pPr lvl="1"/>
            <a:endParaRPr lang="en-US" dirty="0"/>
          </a:p>
          <a:p>
            <a:r>
              <a:rPr lang="en-US" dirty="0"/>
              <a:t>Smart phone</a:t>
            </a:r>
          </a:p>
          <a:p>
            <a:pPr lvl="1"/>
            <a:endParaRPr lang="en-US" dirty="0"/>
          </a:p>
        </p:txBody>
      </p:sp>
    </p:spTree>
    <p:extLst>
      <p:ext uri="{BB962C8B-B14F-4D97-AF65-F5344CB8AC3E}">
        <p14:creationId xmlns:p14="http://schemas.microsoft.com/office/powerpoint/2010/main" val="20353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5675-599F-4F88-BE05-FAB53D1418E6}"/>
              </a:ext>
            </a:extLst>
          </p:cNvPr>
          <p:cNvSpPr>
            <a:spLocks noGrp="1"/>
          </p:cNvSpPr>
          <p:nvPr>
            <p:ph type="title"/>
          </p:nvPr>
        </p:nvSpPr>
        <p:spPr/>
        <p:txBody>
          <a:bodyPr/>
          <a:lstStyle/>
          <a:p>
            <a:r>
              <a:rPr lang="en-US" dirty="0"/>
              <a:t>Smart Phone Considerations</a:t>
            </a:r>
          </a:p>
        </p:txBody>
      </p:sp>
      <p:sp>
        <p:nvSpPr>
          <p:cNvPr id="3" name="Content Placeholder 2">
            <a:extLst>
              <a:ext uri="{FF2B5EF4-FFF2-40B4-BE49-F238E27FC236}">
                <a16:creationId xmlns:a16="http://schemas.microsoft.com/office/drawing/2014/main" id="{E82DDDD5-6DCE-40A8-AC6C-3690B1020390}"/>
              </a:ext>
            </a:extLst>
          </p:cNvPr>
          <p:cNvSpPr>
            <a:spLocks noGrp="1"/>
          </p:cNvSpPr>
          <p:nvPr>
            <p:ph idx="1"/>
          </p:nvPr>
        </p:nvSpPr>
        <p:spPr>
          <a:xfrm>
            <a:off x="417138" y="2042871"/>
            <a:ext cx="7764960" cy="3965728"/>
          </a:xfrm>
        </p:spPr>
        <p:txBody>
          <a:bodyPr>
            <a:normAutofit fontScale="77500" lnSpcReduction="20000"/>
          </a:bodyPr>
          <a:lstStyle/>
          <a:p>
            <a:pPr>
              <a:spcAft>
                <a:spcPts val="800"/>
              </a:spcAft>
            </a:pPr>
            <a:r>
              <a:rPr lang="en-US" sz="3800" dirty="0"/>
              <a:t>Most smart phones have good recording quality</a:t>
            </a:r>
          </a:p>
          <a:p>
            <a:pPr>
              <a:spcAft>
                <a:spcPts val="800"/>
              </a:spcAft>
            </a:pPr>
            <a:r>
              <a:rPr lang="en-US" sz="3800" dirty="0"/>
              <a:t>Record in a quiet environment</a:t>
            </a:r>
          </a:p>
          <a:p>
            <a:pPr>
              <a:spcAft>
                <a:spcPts val="800"/>
              </a:spcAft>
            </a:pPr>
            <a:r>
              <a:rPr lang="en-US" sz="3800" dirty="0"/>
              <a:t>Be aware of lighting (light subject from front)</a:t>
            </a:r>
          </a:p>
          <a:p>
            <a:pPr>
              <a:spcAft>
                <a:spcPts val="800"/>
              </a:spcAft>
            </a:pPr>
            <a:r>
              <a:rPr lang="en-US" sz="3800" dirty="0"/>
              <a:t>Use lower resolution settings</a:t>
            </a:r>
          </a:p>
          <a:p>
            <a:pPr>
              <a:spcAft>
                <a:spcPts val="800"/>
              </a:spcAft>
            </a:pPr>
            <a:r>
              <a:rPr lang="en-US" sz="3800" dirty="0">
                <a:sym typeface="Wingdings" panose="05000000000000000000" pitchFamily="2" charset="2"/>
              </a:rPr>
              <a:t>Canvas single file upload limit is 500 mb</a:t>
            </a:r>
          </a:p>
          <a:p>
            <a:pPr>
              <a:spcAft>
                <a:spcPts val="800"/>
              </a:spcAft>
            </a:pPr>
            <a:r>
              <a:rPr lang="en-US" sz="3800" dirty="0">
                <a:sym typeface="Wingdings" panose="05000000000000000000" pitchFamily="2" charset="2"/>
              </a:rPr>
              <a:t>For larger files, upload to YouTube/Vimeo or use Zoom*</a:t>
            </a:r>
          </a:p>
          <a:p>
            <a:endParaRPr lang="en-US" dirty="0"/>
          </a:p>
        </p:txBody>
      </p:sp>
      <p:grpSp>
        <p:nvGrpSpPr>
          <p:cNvPr id="4" name="Group 3">
            <a:extLst>
              <a:ext uri="{FF2B5EF4-FFF2-40B4-BE49-F238E27FC236}">
                <a16:creationId xmlns:a16="http://schemas.microsoft.com/office/drawing/2014/main" id="{09A0C3B0-462F-47A5-A10A-060C78A72C2C}"/>
              </a:ext>
            </a:extLst>
          </p:cNvPr>
          <p:cNvGrpSpPr/>
          <p:nvPr/>
        </p:nvGrpSpPr>
        <p:grpSpPr>
          <a:xfrm>
            <a:off x="9096499" y="1235033"/>
            <a:ext cx="2553195" cy="5106390"/>
            <a:chOff x="9096499" y="1235033"/>
            <a:chExt cx="2553195" cy="5106390"/>
          </a:xfrm>
        </p:grpSpPr>
        <p:pic>
          <p:nvPicPr>
            <p:cNvPr id="1026" name="Picture 2" descr="iphones: Blank iphone screen printables for multiple activities!">
              <a:extLst>
                <a:ext uri="{FF2B5EF4-FFF2-40B4-BE49-F238E27FC236}">
                  <a16:creationId xmlns:a16="http://schemas.microsoft.com/office/drawing/2014/main" id="{32F4E851-3706-40EC-BF22-ED864CF4EB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43" t="6987" r="19790" b="3247"/>
            <a:stretch/>
          </p:blipFill>
          <p:spPr bwMode="auto">
            <a:xfrm>
              <a:off x="9096499" y="1235033"/>
              <a:ext cx="2553195" cy="5106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y of the College">
              <a:extLst>
                <a:ext uri="{FF2B5EF4-FFF2-40B4-BE49-F238E27FC236}">
                  <a16:creationId xmlns:a16="http://schemas.microsoft.com/office/drawing/2014/main" id="{54231B39-4685-4D4C-9C8D-552A8D3DA0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86" r="31799"/>
            <a:stretch/>
          </p:blipFill>
          <p:spPr bwMode="auto">
            <a:xfrm>
              <a:off x="9340296" y="1940706"/>
              <a:ext cx="2022163" cy="34377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671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6EEE-5806-4111-8611-465668D07263}"/>
              </a:ext>
            </a:extLst>
          </p:cNvPr>
          <p:cNvSpPr>
            <a:spLocks noGrp="1"/>
          </p:cNvSpPr>
          <p:nvPr>
            <p:ph type="title"/>
          </p:nvPr>
        </p:nvSpPr>
        <p:spPr/>
        <p:txBody>
          <a:bodyPr/>
          <a:lstStyle/>
          <a:p>
            <a:r>
              <a:rPr lang="en-US" dirty="0"/>
              <a:t>Smart Phone Settings Example</a:t>
            </a:r>
          </a:p>
        </p:txBody>
      </p:sp>
      <p:pic>
        <p:nvPicPr>
          <p:cNvPr id="5" name="Picture 4" descr="A screenshot of a cell phone&#10;&#10;Description automatically generated">
            <a:extLst>
              <a:ext uri="{FF2B5EF4-FFF2-40B4-BE49-F238E27FC236}">
                <a16:creationId xmlns:a16="http://schemas.microsoft.com/office/drawing/2014/main" id="{F93EB90A-45A7-40D2-9AB7-534FEFD79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481" y="1332905"/>
            <a:ext cx="2565966" cy="4554590"/>
          </a:xfrm>
          <a:prstGeom prst="rect">
            <a:avLst/>
          </a:prstGeom>
          <a:ln w="3175">
            <a:solidFill>
              <a:schemeClr val="tx1"/>
            </a:solidFill>
          </a:ln>
        </p:spPr>
      </p:pic>
      <p:pic>
        <p:nvPicPr>
          <p:cNvPr id="7" name="Picture 6" descr="A screenshot of a cell phone&#10;&#10;Description automatically generated">
            <a:extLst>
              <a:ext uri="{FF2B5EF4-FFF2-40B4-BE49-F238E27FC236}">
                <a16:creationId xmlns:a16="http://schemas.microsoft.com/office/drawing/2014/main" id="{37B3DADE-2CB3-4381-90E6-5F41A9C5B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555" y="1332905"/>
            <a:ext cx="2565966" cy="4554590"/>
          </a:xfrm>
          <a:prstGeom prst="rect">
            <a:avLst/>
          </a:prstGeom>
          <a:ln w="3175">
            <a:solidFill>
              <a:schemeClr val="tx1"/>
            </a:solidFill>
          </a:ln>
        </p:spPr>
      </p:pic>
      <p:sp>
        <p:nvSpPr>
          <p:cNvPr id="8" name="Rectangle 7">
            <a:extLst>
              <a:ext uri="{FF2B5EF4-FFF2-40B4-BE49-F238E27FC236}">
                <a16:creationId xmlns:a16="http://schemas.microsoft.com/office/drawing/2014/main" id="{7DFE7080-224D-4B55-ACD4-EC3C4275B502}"/>
              </a:ext>
            </a:extLst>
          </p:cNvPr>
          <p:cNvSpPr/>
          <p:nvPr/>
        </p:nvSpPr>
        <p:spPr>
          <a:xfrm>
            <a:off x="3051544" y="4241148"/>
            <a:ext cx="2764465" cy="4253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BDB5D302-0077-432C-961D-EAAF1820DF4B}"/>
              </a:ext>
            </a:extLst>
          </p:cNvPr>
          <p:cNvSpPr/>
          <p:nvPr/>
        </p:nvSpPr>
        <p:spPr>
          <a:xfrm>
            <a:off x="8221211" y="1900051"/>
            <a:ext cx="1187532" cy="890649"/>
          </a:xfrm>
          <a:prstGeom prst="leftArrow">
            <a:avLst/>
          </a:prstGeom>
          <a:solidFill>
            <a:srgbClr val="F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A097CEC-7BA0-4E35-B737-7CB06C3E6E41}"/>
              </a:ext>
            </a:extLst>
          </p:cNvPr>
          <p:cNvSpPr/>
          <p:nvPr/>
        </p:nvSpPr>
        <p:spPr>
          <a:xfrm>
            <a:off x="6475555" y="3753155"/>
            <a:ext cx="2565966" cy="21343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BDC9078-3A30-4DD5-AB97-BCFBC725E38A}"/>
              </a:ext>
            </a:extLst>
          </p:cNvPr>
          <p:cNvSpPr txBox="1"/>
          <p:nvPr/>
        </p:nvSpPr>
        <p:spPr>
          <a:xfrm>
            <a:off x="2920914" y="6184056"/>
            <a:ext cx="6638721" cy="369332"/>
          </a:xfrm>
          <a:prstGeom prst="rect">
            <a:avLst/>
          </a:prstGeom>
          <a:solidFill>
            <a:schemeClr val="tx1"/>
          </a:solidFill>
        </p:spPr>
        <p:txBody>
          <a:bodyPr wrap="square" rtlCol="0">
            <a:spAutoFit/>
          </a:bodyPr>
          <a:lstStyle/>
          <a:p>
            <a:pPr algn="ctr"/>
            <a:r>
              <a:rPr lang="en-US" dirty="0">
                <a:solidFill>
                  <a:srgbClr val="FFFF00"/>
                </a:solidFill>
                <a:latin typeface="Calibri" panose="020F0502020204030204" pitchFamily="34" charset="0"/>
                <a:cs typeface="Calibri" panose="020F0502020204030204" pitchFamily="34" charset="0"/>
              </a:rPr>
              <a:t>To upload directly into Canvas, file size must be under 500 mb.</a:t>
            </a:r>
          </a:p>
        </p:txBody>
      </p:sp>
    </p:spTree>
    <p:extLst>
      <p:ext uri="{BB962C8B-B14F-4D97-AF65-F5344CB8AC3E}">
        <p14:creationId xmlns:p14="http://schemas.microsoft.com/office/powerpoint/2010/main" val="39389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293F-8E0C-477D-8C74-A83727EF196E}"/>
              </a:ext>
            </a:extLst>
          </p:cNvPr>
          <p:cNvSpPr>
            <a:spLocks noGrp="1"/>
          </p:cNvSpPr>
          <p:nvPr>
            <p:ph type="title"/>
          </p:nvPr>
        </p:nvSpPr>
        <p:spPr/>
        <p:txBody>
          <a:bodyPr/>
          <a:lstStyle/>
          <a:p>
            <a:r>
              <a:rPr lang="en-US" dirty="0"/>
              <a:t>Zoom and Recording</a:t>
            </a:r>
          </a:p>
        </p:txBody>
      </p:sp>
      <p:sp>
        <p:nvSpPr>
          <p:cNvPr id="3" name="Content Placeholder 2">
            <a:extLst>
              <a:ext uri="{FF2B5EF4-FFF2-40B4-BE49-F238E27FC236}">
                <a16:creationId xmlns:a16="http://schemas.microsoft.com/office/drawing/2014/main" id="{6EB6D596-2174-4629-B8B0-CC44044FC6F2}"/>
              </a:ext>
            </a:extLst>
          </p:cNvPr>
          <p:cNvSpPr>
            <a:spLocks noGrp="1"/>
          </p:cNvSpPr>
          <p:nvPr>
            <p:ph idx="1"/>
          </p:nvPr>
        </p:nvSpPr>
        <p:spPr>
          <a:xfrm>
            <a:off x="749135" y="1451758"/>
            <a:ext cx="6423561" cy="4664035"/>
          </a:xfrm>
        </p:spPr>
        <p:txBody>
          <a:bodyPr/>
          <a:lstStyle/>
          <a:p>
            <a:r>
              <a:rPr lang="en-US" dirty="0"/>
              <a:t>If you are already using Zoom for live class sessions:</a:t>
            </a:r>
            <a:br>
              <a:rPr lang="en-US" dirty="0"/>
            </a:br>
            <a:endParaRPr lang="en-US" dirty="0"/>
          </a:p>
          <a:p>
            <a:pPr lvl="1"/>
            <a:r>
              <a:rPr lang="en-US" dirty="0"/>
              <a:t>Zoom best for videos longer than 10 minutes in duration</a:t>
            </a:r>
            <a:br>
              <a:rPr lang="en-US" dirty="0"/>
            </a:br>
            <a:endParaRPr lang="en-US" dirty="0"/>
          </a:p>
          <a:p>
            <a:pPr lvl="1"/>
            <a:r>
              <a:rPr lang="en-US" dirty="0"/>
              <a:t>Try to keep duration under 15 minutes </a:t>
            </a:r>
            <a:br>
              <a:rPr lang="en-US" dirty="0"/>
            </a:br>
            <a:endParaRPr lang="en-US" dirty="0"/>
          </a:p>
          <a:p>
            <a:pPr lvl="1"/>
            <a:r>
              <a:rPr lang="en-US" dirty="0"/>
              <a:t>More compelling content can go longer (i.e., interviewing a guest speaker)</a:t>
            </a:r>
          </a:p>
        </p:txBody>
      </p:sp>
      <p:pic>
        <p:nvPicPr>
          <p:cNvPr id="1026" name="Picture 2" descr="Zoom Icon | Papirus Apps Iconset | Papirus Development Team">
            <a:extLst>
              <a:ext uri="{FF2B5EF4-FFF2-40B4-BE49-F238E27FC236}">
                <a16:creationId xmlns:a16="http://schemas.microsoft.com/office/drawing/2014/main" id="{D415B9F6-A1DB-4971-BA0C-C9E541A11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207" y="1877785"/>
            <a:ext cx="3479470" cy="347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25B0-19F8-4266-887D-7A33193083A0}"/>
              </a:ext>
            </a:extLst>
          </p:cNvPr>
          <p:cNvSpPr>
            <a:spLocks noGrp="1"/>
          </p:cNvSpPr>
          <p:nvPr>
            <p:ph type="title"/>
          </p:nvPr>
        </p:nvSpPr>
        <p:spPr/>
        <p:txBody>
          <a:bodyPr/>
          <a:lstStyle/>
          <a:p>
            <a:r>
              <a:rPr lang="en-US" dirty="0"/>
              <a:t>Accessibility Tips</a:t>
            </a:r>
          </a:p>
        </p:txBody>
      </p:sp>
      <p:sp>
        <p:nvSpPr>
          <p:cNvPr id="3" name="Content Placeholder 2">
            <a:extLst>
              <a:ext uri="{FF2B5EF4-FFF2-40B4-BE49-F238E27FC236}">
                <a16:creationId xmlns:a16="http://schemas.microsoft.com/office/drawing/2014/main" id="{33C32154-B306-4758-9796-300E97DF14DF}"/>
              </a:ext>
            </a:extLst>
          </p:cNvPr>
          <p:cNvSpPr>
            <a:spLocks noGrp="1"/>
          </p:cNvSpPr>
          <p:nvPr>
            <p:ph idx="1"/>
          </p:nvPr>
        </p:nvSpPr>
        <p:spPr>
          <a:xfrm>
            <a:off x="784760" y="1858489"/>
            <a:ext cx="6007925" cy="3936670"/>
          </a:xfrm>
        </p:spPr>
        <p:txBody>
          <a:bodyPr>
            <a:normAutofit lnSpcReduction="10000"/>
          </a:bodyPr>
          <a:lstStyle/>
          <a:p>
            <a:pPr>
              <a:spcAft>
                <a:spcPts val="800"/>
              </a:spcAft>
            </a:pPr>
            <a:r>
              <a:rPr lang="en-US" dirty="0"/>
              <a:t>Search for video content that includes accurate captions, punctuation and capitalization</a:t>
            </a:r>
          </a:p>
          <a:p>
            <a:pPr>
              <a:spcAft>
                <a:spcPts val="800"/>
              </a:spcAft>
            </a:pPr>
            <a:r>
              <a:rPr lang="en-US" dirty="0"/>
              <a:t>If creating your own video content, start by writing a script </a:t>
            </a:r>
          </a:p>
          <a:p>
            <a:pPr>
              <a:spcAft>
                <a:spcPts val="800"/>
              </a:spcAft>
            </a:pPr>
            <a:r>
              <a:rPr lang="en-US" dirty="0"/>
              <a:t>Be explicit in describing the visuals and how they connect with the content</a:t>
            </a:r>
            <a:br>
              <a:rPr lang="en-US" dirty="0"/>
            </a:br>
            <a:endParaRPr lang="en-US" dirty="0"/>
          </a:p>
        </p:txBody>
      </p:sp>
      <p:pic>
        <p:nvPicPr>
          <p:cNvPr id="5" name="Picture 4" descr="Symbol for universal access">
            <a:extLst>
              <a:ext uri="{FF2B5EF4-FFF2-40B4-BE49-F238E27FC236}">
                <a16:creationId xmlns:a16="http://schemas.microsoft.com/office/drawing/2014/main" id="{E6FF797B-B26A-474A-A405-5891D47B8D5E}"/>
              </a:ext>
            </a:extLst>
          </p:cNvPr>
          <p:cNvPicPr>
            <a:picLocks noChangeAspect="1"/>
          </p:cNvPicPr>
          <p:nvPr/>
        </p:nvPicPr>
        <p:blipFill rotWithShape="1">
          <a:blip r:embed="rId2">
            <a:extLst>
              <a:ext uri="{28A0092B-C50C-407E-A947-70E740481C1C}">
                <a14:useLocalDpi xmlns:a14="http://schemas.microsoft.com/office/drawing/2010/main" val="0"/>
              </a:ext>
            </a:extLst>
          </a:blip>
          <a:srcRect l="15136" t="18096" r="16466" b="18095"/>
          <a:stretch/>
        </p:blipFill>
        <p:spPr>
          <a:xfrm>
            <a:off x="6716485" y="1419103"/>
            <a:ext cx="4690755" cy="4376056"/>
          </a:xfrm>
          <a:prstGeom prst="rect">
            <a:avLst/>
          </a:prstGeom>
        </p:spPr>
      </p:pic>
    </p:spTree>
    <p:extLst>
      <p:ext uri="{BB962C8B-B14F-4D97-AF65-F5344CB8AC3E}">
        <p14:creationId xmlns:p14="http://schemas.microsoft.com/office/powerpoint/2010/main" val="3151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louds in the sky&#10;&#10;Description automatically generated">
            <a:extLst>
              <a:ext uri="{FF2B5EF4-FFF2-40B4-BE49-F238E27FC236}">
                <a16:creationId xmlns:a16="http://schemas.microsoft.com/office/drawing/2014/main" id="{554ADA8B-1CDF-43A1-8573-87E279F22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5035"/>
            <a:ext cx="12894128" cy="8596085"/>
          </a:xfrm>
          <a:prstGeom prst="rect">
            <a:avLst/>
          </a:prstGeom>
        </p:spPr>
      </p:pic>
    </p:spTree>
    <p:extLst>
      <p:ext uri="{BB962C8B-B14F-4D97-AF65-F5344CB8AC3E}">
        <p14:creationId xmlns:p14="http://schemas.microsoft.com/office/powerpoint/2010/main" val="398519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9305-508F-4168-B030-6E14ED49B27C}"/>
              </a:ext>
            </a:extLst>
          </p:cNvPr>
          <p:cNvSpPr>
            <a:spLocks noGrp="1"/>
          </p:cNvSpPr>
          <p:nvPr>
            <p:ph type="title"/>
          </p:nvPr>
        </p:nvSpPr>
        <p:spPr/>
        <p:txBody>
          <a:bodyPr/>
          <a:lstStyle/>
          <a:p>
            <a:r>
              <a:rPr lang="en-US" dirty="0"/>
              <a:t>Image Repositories</a:t>
            </a:r>
          </a:p>
        </p:txBody>
      </p:sp>
      <p:sp>
        <p:nvSpPr>
          <p:cNvPr id="3" name="Content Placeholder 2">
            <a:extLst>
              <a:ext uri="{FF2B5EF4-FFF2-40B4-BE49-F238E27FC236}">
                <a16:creationId xmlns:a16="http://schemas.microsoft.com/office/drawing/2014/main" id="{69E7AF6B-7A73-47C1-B6EC-00B16EC9186A}"/>
              </a:ext>
            </a:extLst>
          </p:cNvPr>
          <p:cNvSpPr>
            <a:spLocks noGrp="1"/>
          </p:cNvSpPr>
          <p:nvPr>
            <p:ph idx="1"/>
          </p:nvPr>
        </p:nvSpPr>
        <p:spPr>
          <a:xfrm>
            <a:off x="609600" y="1736766"/>
            <a:ext cx="10972800" cy="3975266"/>
          </a:xfrm>
        </p:spPr>
        <p:txBody>
          <a:bodyPr/>
          <a:lstStyle/>
          <a:p>
            <a:r>
              <a:rPr lang="en-US" dirty="0"/>
              <a:t>Enhance your content with engaging visuals</a:t>
            </a:r>
          </a:p>
          <a:p>
            <a:pPr lvl="1"/>
            <a:r>
              <a:rPr lang="en-US" dirty="0">
                <a:hlinkClick r:id="rId2"/>
              </a:rPr>
              <a:t>www.pixabay.com</a:t>
            </a:r>
            <a:r>
              <a:rPr lang="en-US" dirty="0"/>
              <a:t> (check attributes)</a:t>
            </a:r>
          </a:p>
          <a:p>
            <a:pPr lvl="1"/>
            <a:r>
              <a:rPr lang="en-US" dirty="0">
                <a:hlinkClick r:id="rId3"/>
              </a:rPr>
              <a:t>www.unsplash.com</a:t>
            </a:r>
            <a:r>
              <a:rPr lang="en-US" dirty="0"/>
              <a:t> (all free, uncredited use permitted) </a:t>
            </a:r>
          </a:p>
          <a:p>
            <a:pPr lvl="1"/>
            <a:endParaRPr lang="en-US" dirty="0"/>
          </a:p>
          <a:p>
            <a:r>
              <a:rPr lang="en-US" dirty="0"/>
              <a:t>Strive to include imagery of underrepresented individuals</a:t>
            </a:r>
          </a:p>
          <a:p>
            <a:pPr lvl="1"/>
            <a:r>
              <a:rPr lang="en-US" dirty="0">
                <a:hlinkClick r:id="rId4"/>
              </a:rPr>
              <a:t>www.nappy.co</a:t>
            </a:r>
            <a:r>
              <a:rPr lang="en-US" dirty="0"/>
              <a:t> “High-res Photos of Black and Brown People”</a:t>
            </a:r>
            <a:endParaRPr lang="en-US" dirty="0">
              <a:hlinkClick r:id="rId5"/>
            </a:endParaRPr>
          </a:p>
          <a:p>
            <a:pPr lvl="1"/>
            <a:r>
              <a:rPr lang="en-US" dirty="0">
                <a:hlinkClick r:id="rId5"/>
              </a:rPr>
              <a:t>www.genderphotos.vice.com</a:t>
            </a:r>
            <a:r>
              <a:rPr lang="en-US" dirty="0"/>
              <a:t> “The Gender Spectrum Collection”</a:t>
            </a:r>
          </a:p>
          <a:p>
            <a:pPr lvl="1"/>
            <a:r>
              <a:rPr lang="en-US" dirty="0">
                <a:hlinkClick r:id="rId6"/>
              </a:rPr>
              <a:t>www.flickr.com/photos/wocintechchat</a:t>
            </a:r>
            <a:r>
              <a:rPr lang="en-US" dirty="0"/>
              <a:t> “Women of Color in Tech”</a:t>
            </a:r>
          </a:p>
          <a:p>
            <a:endParaRPr lang="en-US" dirty="0"/>
          </a:p>
        </p:txBody>
      </p:sp>
    </p:spTree>
    <p:extLst>
      <p:ext uri="{BB962C8B-B14F-4D97-AF65-F5344CB8AC3E}">
        <p14:creationId xmlns:p14="http://schemas.microsoft.com/office/powerpoint/2010/main" val="3067701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F0D0-984F-446E-B182-1A596F29C57F}"/>
              </a:ext>
            </a:extLst>
          </p:cNvPr>
          <p:cNvSpPr>
            <a:spLocks noGrp="1"/>
          </p:cNvSpPr>
          <p:nvPr>
            <p:ph type="title"/>
          </p:nvPr>
        </p:nvSpPr>
        <p:spPr/>
        <p:txBody>
          <a:bodyPr/>
          <a:lstStyle/>
          <a:p>
            <a:r>
              <a:rPr lang="en-US" dirty="0"/>
              <a:t>Providing Multiple Means of Assessments</a:t>
            </a:r>
          </a:p>
        </p:txBody>
      </p:sp>
      <p:sp>
        <p:nvSpPr>
          <p:cNvPr id="3" name="Content Placeholder 2">
            <a:extLst>
              <a:ext uri="{FF2B5EF4-FFF2-40B4-BE49-F238E27FC236}">
                <a16:creationId xmlns:a16="http://schemas.microsoft.com/office/drawing/2014/main" id="{5C7796D3-8767-4872-A171-583625EDA5AD}"/>
              </a:ext>
            </a:extLst>
          </p:cNvPr>
          <p:cNvSpPr>
            <a:spLocks noGrp="1"/>
          </p:cNvSpPr>
          <p:nvPr>
            <p:ph idx="1"/>
          </p:nvPr>
        </p:nvSpPr>
        <p:spPr>
          <a:xfrm>
            <a:off x="742507" y="1291855"/>
            <a:ext cx="10972800" cy="5486399"/>
          </a:xfrm>
        </p:spPr>
        <p:txBody>
          <a:bodyPr/>
          <a:lstStyle/>
          <a:p>
            <a:r>
              <a:rPr lang="en-US" dirty="0"/>
              <a:t>Course surveys</a:t>
            </a:r>
          </a:p>
          <a:p>
            <a:r>
              <a:rPr lang="en-US" dirty="0"/>
              <a:t>Quizzes (graded and un-graded)</a:t>
            </a:r>
          </a:p>
          <a:p>
            <a:r>
              <a:rPr lang="en-US" dirty="0"/>
              <a:t>Discussions</a:t>
            </a:r>
          </a:p>
          <a:p>
            <a:r>
              <a:rPr lang="en-US" dirty="0"/>
              <a:t>Assignment submissions</a:t>
            </a:r>
          </a:p>
          <a:p>
            <a:r>
              <a:rPr lang="en-US" dirty="0"/>
              <a:t>Tests</a:t>
            </a:r>
          </a:p>
          <a:p>
            <a:r>
              <a:rPr lang="en-US" dirty="0"/>
              <a:t>Projects</a:t>
            </a:r>
          </a:p>
        </p:txBody>
      </p:sp>
      <p:pic>
        <p:nvPicPr>
          <p:cNvPr id="5" name="Picture 4" descr="A close up of a logo&#10;&#10;Description automatically generated">
            <a:extLst>
              <a:ext uri="{FF2B5EF4-FFF2-40B4-BE49-F238E27FC236}">
                <a16:creationId xmlns:a16="http://schemas.microsoft.com/office/drawing/2014/main" id="{858DF6BA-76D0-486A-B2B5-BF4E90A6A8D3}"/>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824" t="10388" r="8372" b="13566"/>
          <a:stretch/>
        </p:blipFill>
        <p:spPr>
          <a:xfrm>
            <a:off x="6443330" y="1935448"/>
            <a:ext cx="4486939" cy="4385606"/>
          </a:xfrm>
          <a:prstGeom prst="rect">
            <a:avLst/>
          </a:prstGeom>
        </p:spPr>
      </p:pic>
    </p:spTree>
    <p:extLst>
      <p:ext uri="{BB962C8B-B14F-4D97-AF65-F5344CB8AC3E}">
        <p14:creationId xmlns:p14="http://schemas.microsoft.com/office/powerpoint/2010/main" val="202516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6DA2-72C4-4197-85FC-6274D33B8AA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000D1C1-B519-4756-8C34-7A86CC62C07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0"/>
            <a:ext cx="12192000" cy="6858000"/>
          </a:xfrm>
          <a:prstGeom prst="rect">
            <a:avLst/>
          </a:prstGeom>
        </p:spPr>
      </p:pic>
      <p:sp>
        <p:nvSpPr>
          <p:cNvPr id="11" name="Star: 5 Points 10">
            <a:extLst>
              <a:ext uri="{FF2B5EF4-FFF2-40B4-BE49-F238E27FC236}">
                <a16:creationId xmlns:a16="http://schemas.microsoft.com/office/drawing/2014/main" id="{039757A0-D51C-4E7B-B734-2B0484F2C7F7}"/>
              </a:ext>
            </a:extLst>
          </p:cNvPr>
          <p:cNvSpPr/>
          <p:nvPr/>
        </p:nvSpPr>
        <p:spPr>
          <a:xfrm>
            <a:off x="4576545" y="5182960"/>
            <a:ext cx="360506" cy="3816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D87118E8-1719-474E-9D61-709482A4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828" y="3141910"/>
            <a:ext cx="779939" cy="1515070"/>
          </a:xfrm>
          <a:prstGeom prst="rect">
            <a:avLst/>
          </a:prstGeom>
        </p:spPr>
      </p:pic>
      <p:pic>
        <p:nvPicPr>
          <p:cNvPr id="9" name="Picture 8" descr="A close up of an animal&#10;&#10;Description automatically generated">
            <a:extLst>
              <a:ext uri="{FF2B5EF4-FFF2-40B4-BE49-F238E27FC236}">
                <a16:creationId xmlns:a16="http://schemas.microsoft.com/office/drawing/2014/main" id="{14A8CDAC-5DC1-46CA-B7F2-BDD486A91CA2}"/>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4016420" y="2002332"/>
            <a:ext cx="1480753" cy="876588"/>
          </a:xfrm>
          <a:prstGeom prst="rect">
            <a:avLst/>
          </a:prstGeom>
        </p:spPr>
      </p:pic>
    </p:spTree>
    <p:extLst>
      <p:ext uri="{BB962C8B-B14F-4D97-AF65-F5344CB8AC3E}">
        <p14:creationId xmlns:p14="http://schemas.microsoft.com/office/powerpoint/2010/main" val="11964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28CF5-453C-44C1-A30C-A39731AF5ECA}"/>
              </a:ext>
            </a:extLst>
          </p:cNvPr>
          <p:cNvPicPr>
            <a:picLocks noChangeAspect="1"/>
          </p:cNvPicPr>
          <p:nvPr/>
        </p:nvPicPr>
        <p:blipFill rotWithShape="1">
          <a:blip r:embed="rId3"/>
          <a:srcRect t="15385" r="6786" b="5200"/>
          <a:stretch/>
        </p:blipFill>
        <p:spPr>
          <a:xfrm>
            <a:off x="413657" y="705896"/>
            <a:ext cx="11364686" cy="5446207"/>
          </a:xfrm>
          <a:prstGeom prst="rect">
            <a:avLst/>
          </a:prstGeom>
        </p:spPr>
      </p:pic>
    </p:spTree>
    <p:extLst>
      <p:ext uri="{BB962C8B-B14F-4D97-AF65-F5344CB8AC3E}">
        <p14:creationId xmlns:p14="http://schemas.microsoft.com/office/powerpoint/2010/main" val="161323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27B0-7C92-4CE6-B762-0227ED61A648}"/>
              </a:ext>
            </a:extLst>
          </p:cNvPr>
          <p:cNvSpPr>
            <a:spLocks noGrp="1"/>
          </p:cNvSpPr>
          <p:nvPr>
            <p:ph type="title"/>
          </p:nvPr>
        </p:nvSpPr>
        <p:spPr/>
        <p:txBody>
          <a:bodyPr/>
          <a:lstStyle/>
          <a:p>
            <a:r>
              <a:rPr lang="en-US" dirty="0"/>
              <a:t>Common Terminology</a:t>
            </a:r>
          </a:p>
        </p:txBody>
      </p:sp>
      <p:sp>
        <p:nvSpPr>
          <p:cNvPr id="3" name="Content Placeholder 2">
            <a:extLst>
              <a:ext uri="{FF2B5EF4-FFF2-40B4-BE49-F238E27FC236}">
                <a16:creationId xmlns:a16="http://schemas.microsoft.com/office/drawing/2014/main" id="{7B3B036E-61BE-4EE3-A9B4-7D94B40E0B4A}"/>
              </a:ext>
            </a:extLst>
          </p:cNvPr>
          <p:cNvSpPr>
            <a:spLocks noGrp="1"/>
          </p:cNvSpPr>
          <p:nvPr>
            <p:ph idx="1"/>
          </p:nvPr>
        </p:nvSpPr>
        <p:spPr>
          <a:xfrm>
            <a:off x="737259" y="1618013"/>
            <a:ext cx="6221680" cy="4533406"/>
          </a:xfrm>
        </p:spPr>
        <p:txBody>
          <a:bodyPr>
            <a:normAutofit fontScale="77500" lnSpcReduction="20000"/>
          </a:bodyPr>
          <a:lstStyle/>
          <a:p>
            <a:pPr>
              <a:spcAft>
                <a:spcPts val="800"/>
              </a:spcAft>
            </a:pPr>
            <a:r>
              <a:rPr lang="en-US" b="1" dirty="0"/>
              <a:t>Alignment – </a:t>
            </a:r>
            <a:r>
              <a:rPr lang="en-US" dirty="0"/>
              <a:t>ensuring your learning activities and assessments support your learning outcomes</a:t>
            </a:r>
          </a:p>
          <a:p>
            <a:pPr>
              <a:spcAft>
                <a:spcPts val="800"/>
              </a:spcAft>
            </a:pPr>
            <a:r>
              <a:rPr lang="en-US" b="1" dirty="0"/>
              <a:t>Design</a:t>
            </a:r>
            <a:r>
              <a:rPr lang="en-US" dirty="0"/>
              <a:t>  - to plan, create and organize instructional materials and activities</a:t>
            </a:r>
          </a:p>
          <a:p>
            <a:pPr>
              <a:spcAft>
                <a:spcPts val="800"/>
              </a:spcAft>
            </a:pPr>
            <a:r>
              <a:rPr lang="en-US" b="1" dirty="0"/>
              <a:t>Curate</a:t>
            </a:r>
            <a:r>
              <a:rPr lang="en-US" dirty="0"/>
              <a:t> – leverage your expertise to select instructional resources</a:t>
            </a:r>
          </a:p>
          <a:p>
            <a:pPr>
              <a:spcAft>
                <a:spcPts val="800"/>
              </a:spcAft>
            </a:pPr>
            <a:r>
              <a:rPr lang="en-US" b="1" dirty="0"/>
              <a:t>Facilitate</a:t>
            </a:r>
            <a:r>
              <a:rPr lang="en-US" dirty="0"/>
              <a:t>  - to administer, communicate, provide feedback, guide, and encourage</a:t>
            </a:r>
          </a:p>
          <a:p>
            <a:pPr>
              <a:spcAft>
                <a:spcPts val="800"/>
              </a:spcAft>
            </a:pPr>
            <a:r>
              <a:rPr lang="en-US" b="1" dirty="0"/>
              <a:t>Synchronous</a:t>
            </a:r>
            <a:r>
              <a:rPr lang="en-US" dirty="0"/>
              <a:t> – learning together at the exact same time</a:t>
            </a:r>
          </a:p>
          <a:p>
            <a:pPr>
              <a:spcAft>
                <a:spcPts val="800"/>
              </a:spcAft>
            </a:pPr>
            <a:r>
              <a:rPr lang="en-US" b="1" dirty="0"/>
              <a:t>Asynchronous</a:t>
            </a:r>
            <a:r>
              <a:rPr lang="en-US" dirty="0"/>
              <a:t> – more flexible learning over periods of time</a:t>
            </a:r>
          </a:p>
          <a:p>
            <a:pPr marL="109728" indent="0">
              <a:buNone/>
            </a:pPr>
            <a:endParaRPr lang="en-US" dirty="0"/>
          </a:p>
        </p:txBody>
      </p:sp>
      <p:pic>
        <p:nvPicPr>
          <p:cNvPr id="6" name="Picture 5">
            <a:extLst>
              <a:ext uri="{FF2B5EF4-FFF2-40B4-BE49-F238E27FC236}">
                <a16:creationId xmlns:a16="http://schemas.microsoft.com/office/drawing/2014/main" id="{E87A9801-0E73-4A9A-ADC4-8EBA499DA290}"/>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2915" t="13720" r="10924" b="10822"/>
          <a:stretch/>
        </p:blipFill>
        <p:spPr>
          <a:xfrm flipH="1">
            <a:off x="6958939" y="1762451"/>
            <a:ext cx="4631378" cy="3928797"/>
          </a:xfrm>
          <a:prstGeom prst="rect">
            <a:avLst/>
          </a:prstGeom>
        </p:spPr>
      </p:pic>
    </p:spTree>
    <p:extLst>
      <p:ext uri="{BB962C8B-B14F-4D97-AF65-F5344CB8AC3E}">
        <p14:creationId xmlns:p14="http://schemas.microsoft.com/office/powerpoint/2010/main" val="8069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8E08-75BF-4A33-8983-F2EA9D354D0F}"/>
              </a:ext>
            </a:extLst>
          </p:cNvPr>
          <p:cNvSpPr>
            <a:spLocks noGrp="1"/>
          </p:cNvSpPr>
          <p:nvPr>
            <p:ph type="title"/>
          </p:nvPr>
        </p:nvSpPr>
        <p:spPr>
          <a:xfrm>
            <a:off x="0" y="228601"/>
            <a:ext cx="12192000" cy="712289"/>
          </a:xfrm>
        </p:spPr>
        <p:txBody>
          <a:bodyPr/>
          <a:lstStyle/>
          <a:p>
            <a:r>
              <a:rPr lang="en-US" dirty="0"/>
              <a:t>End of Webinar</a:t>
            </a:r>
          </a:p>
        </p:txBody>
      </p:sp>
      <p:sp>
        <p:nvSpPr>
          <p:cNvPr id="3" name="Content Placeholder 2">
            <a:extLst>
              <a:ext uri="{FF2B5EF4-FFF2-40B4-BE49-F238E27FC236}">
                <a16:creationId xmlns:a16="http://schemas.microsoft.com/office/drawing/2014/main" id="{18FCAD57-1A87-4533-A151-F8DB7F4C6C6A}"/>
              </a:ext>
            </a:extLst>
          </p:cNvPr>
          <p:cNvSpPr>
            <a:spLocks noGrp="1"/>
          </p:cNvSpPr>
          <p:nvPr>
            <p:ph idx="1"/>
          </p:nvPr>
        </p:nvSpPr>
        <p:spPr>
          <a:xfrm>
            <a:off x="381000" y="5105400"/>
            <a:ext cx="10972800" cy="712289"/>
          </a:xfrm>
        </p:spPr>
        <p:txBody>
          <a:bodyPr/>
          <a:lstStyle/>
          <a:p>
            <a:pPr marL="109728" indent="0" algn="ctr">
              <a:buNone/>
            </a:pPr>
            <a:r>
              <a:rPr lang="en-US" dirty="0">
                <a:solidFill>
                  <a:schemeClr val="bg2">
                    <a:lumMod val="25000"/>
                  </a:schemeClr>
                </a:solidFill>
              </a:rPr>
              <a:t>Thank you for joining today!</a:t>
            </a:r>
          </a:p>
        </p:txBody>
      </p:sp>
      <p:pic>
        <p:nvPicPr>
          <p:cNvPr id="2050" name="Picture 2" descr="Image result for door  icon"/>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267200" y="1881161"/>
            <a:ext cx="2360167" cy="236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3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5B0A-8E3B-45B6-AF05-669513CE7E3C}"/>
              </a:ext>
            </a:extLst>
          </p:cNvPr>
          <p:cNvSpPr>
            <a:spLocks noGrp="1"/>
          </p:cNvSpPr>
          <p:nvPr>
            <p:ph type="title"/>
          </p:nvPr>
        </p:nvSpPr>
        <p:spPr/>
        <p:txBody>
          <a:bodyPr/>
          <a:lstStyle/>
          <a:p>
            <a:r>
              <a:rPr lang="en-US" dirty="0"/>
              <a:t>Course Design Practices</a:t>
            </a:r>
          </a:p>
        </p:txBody>
      </p:sp>
      <p:sp>
        <p:nvSpPr>
          <p:cNvPr id="3" name="Content Placeholder 2">
            <a:extLst>
              <a:ext uri="{FF2B5EF4-FFF2-40B4-BE49-F238E27FC236}">
                <a16:creationId xmlns:a16="http://schemas.microsoft.com/office/drawing/2014/main" id="{31578E75-5EE2-4734-A7EF-94B2BEF8F3C2}"/>
              </a:ext>
            </a:extLst>
          </p:cNvPr>
          <p:cNvSpPr>
            <a:spLocks noGrp="1"/>
          </p:cNvSpPr>
          <p:nvPr>
            <p:ph idx="1"/>
          </p:nvPr>
        </p:nvSpPr>
        <p:spPr>
          <a:xfrm>
            <a:off x="4532416" y="1870363"/>
            <a:ext cx="7224155" cy="3722913"/>
          </a:xfrm>
        </p:spPr>
        <p:txBody>
          <a:bodyPr>
            <a:normAutofit lnSpcReduction="10000"/>
          </a:bodyPr>
          <a:lstStyle/>
          <a:p>
            <a:pPr>
              <a:spcAft>
                <a:spcPts val="800"/>
              </a:spcAft>
            </a:pPr>
            <a:r>
              <a:rPr lang="en-US" dirty="0"/>
              <a:t>Customizing your Canvas course menu</a:t>
            </a:r>
          </a:p>
          <a:p>
            <a:pPr>
              <a:spcAft>
                <a:spcPts val="800"/>
              </a:spcAft>
            </a:pPr>
            <a:r>
              <a:rPr lang="en-US" dirty="0"/>
              <a:t>Creating a course home page</a:t>
            </a:r>
          </a:p>
          <a:p>
            <a:pPr>
              <a:spcAft>
                <a:spcPts val="800"/>
              </a:spcAft>
            </a:pPr>
            <a:r>
              <a:rPr lang="en-US" dirty="0"/>
              <a:t>Organizing content within modules</a:t>
            </a:r>
          </a:p>
          <a:p>
            <a:pPr>
              <a:spcAft>
                <a:spcPts val="800"/>
              </a:spcAft>
            </a:pPr>
            <a:r>
              <a:rPr lang="en-US" dirty="0"/>
              <a:t>Leveraging “sign posts” to guide learners</a:t>
            </a:r>
          </a:p>
          <a:p>
            <a:pPr>
              <a:spcAft>
                <a:spcPts val="800"/>
              </a:spcAft>
            </a:pPr>
            <a:r>
              <a:rPr lang="en-US" dirty="0"/>
              <a:t>Creating rubrics when possible</a:t>
            </a:r>
          </a:p>
          <a:p>
            <a:pPr>
              <a:spcAft>
                <a:spcPts val="800"/>
              </a:spcAft>
            </a:pPr>
            <a:r>
              <a:rPr lang="en-US" dirty="0"/>
              <a:t>Using a variety of media when possible</a:t>
            </a:r>
          </a:p>
          <a:p>
            <a:pPr>
              <a:spcAft>
                <a:spcPts val="800"/>
              </a:spcAft>
            </a:pPr>
            <a:r>
              <a:rPr lang="en-US" dirty="0"/>
              <a:t>Creating multiple assessment opportunities</a:t>
            </a:r>
          </a:p>
        </p:txBody>
      </p:sp>
      <p:pic>
        <p:nvPicPr>
          <p:cNvPr id="5" name="Picture 4" descr="A close up of a logo&#10;&#10;Description automatically generated">
            <a:extLst>
              <a:ext uri="{FF2B5EF4-FFF2-40B4-BE49-F238E27FC236}">
                <a16:creationId xmlns:a16="http://schemas.microsoft.com/office/drawing/2014/main" id="{7E5E458C-AE00-41CA-BE7C-E105A79C206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4098" t="16970" r="15253" b="13420"/>
          <a:stretch/>
        </p:blipFill>
        <p:spPr>
          <a:xfrm>
            <a:off x="435430" y="1870363"/>
            <a:ext cx="3778480" cy="3722913"/>
          </a:xfrm>
          <a:prstGeom prst="rect">
            <a:avLst/>
          </a:prstGeom>
        </p:spPr>
      </p:pic>
    </p:spTree>
    <p:extLst>
      <p:ext uri="{BB962C8B-B14F-4D97-AF65-F5344CB8AC3E}">
        <p14:creationId xmlns:p14="http://schemas.microsoft.com/office/powerpoint/2010/main" val="98718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80A8-8321-44C4-B8B1-13B8BE588FE7}"/>
              </a:ext>
            </a:extLst>
          </p:cNvPr>
          <p:cNvSpPr>
            <a:spLocks noGrp="1"/>
          </p:cNvSpPr>
          <p:nvPr>
            <p:ph type="title"/>
          </p:nvPr>
        </p:nvSpPr>
        <p:spPr>
          <a:solidFill>
            <a:srgbClr val="0B4111"/>
          </a:solidFill>
        </p:spPr>
        <p:txBody>
          <a:bodyPr/>
          <a:lstStyle/>
          <a:p>
            <a:r>
              <a:rPr lang="en-US" dirty="0"/>
              <a:t>Customize Your Course Menu</a:t>
            </a:r>
          </a:p>
        </p:txBody>
      </p:sp>
      <p:sp>
        <p:nvSpPr>
          <p:cNvPr id="3" name="Content Placeholder 2">
            <a:extLst>
              <a:ext uri="{FF2B5EF4-FFF2-40B4-BE49-F238E27FC236}">
                <a16:creationId xmlns:a16="http://schemas.microsoft.com/office/drawing/2014/main" id="{9B19FAE2-DDEB-4C2E-B872-AE60F91A3B23}"/>
              </a:ext>
            </a:extLst>
          </p:cNvPr>
          <p:cNvSpPr>
            <a:spLocks noGrp="1"/>
          </p:cNvSpPr>
          <p:nvPr>
            <p:ph idx="1"/>
          </p:nvPr>
        </p:nvSpPr>
        <p:spPr/>
        <p:txBody>
          <a:bodyPr/>
          <a:lstStyle/>
          <a:p>
            <a:r>
              <a:rPr lang="en-US" dirty="0"/>
              <a:t>Reduces screen clutter</a:t>
            </a:r>
          </a:p>
          <a:p>
            <a:r>
              <a:rPr lang="en-US" dirty="0"/>
              <a:t>Ensures quicker access to course content</a:t>
            </a:r>
          </a:p>
          <a:p>
            <a:r>
              <a:rPr lang="en-US" dirty="0"/>
              <a:t>Increases uniformity of SF courses</a:t>
            </a:r>
          </a:p>
          <a:p>
            <a:r>
              <a:rPr lang="en-US" dirty="0"/>
              <a:t>Let’s see how!</a:t>
            </a:r>
          </a:p>
        </p:txBody>
      </p:sp>
      <p:pic>
        <p:nvPicPr>
          <p:cNvPr id="5" name="Picture 4">
            <a:extLst>
              <a:ext uri="{FF2B5EF4-FFF2-40B4-BE49-F238E27FC236}">
                <a16:creationId xmlns:a16="http://schemas.microsoft.com/office/drawing/2014/main" id="{6C764285-E676-4707-AE1D-A6A0A8069B56}"/>
              </a:ext>
              <a:ext uri="{C183D7F6-B498-43B3-948B-1728B52AA6E4}">
                <adec:decorative xmlns:adec="http://schemas.microsoft.com/office/drawing/2017/decorative" val="1"/>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93971" y="1996043"/>
            <a:ext cx="5016335" cy="5016335"/>
          </a:xfrm>
          <a:prstGeom prst="rect">
            <a:avLst/>
          </a:prstGeom>
        </p:spPr>
      </p:pic>
    </p:spTree>
    <p:extLst>
      <p:ext uri="{BB962C8B-B14F-4D97-AF65-F5344CB8AC3E}">
        <p14:creationId xmlns:p14="http://schemas.microsoft.com/office/powerpoint/2010/main" val="66304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4A8C-8A95-489C-8E80-D1F0106291A4}"/>
              </a:ext>
            </a:extLst>
          </p:cNvPr>
          <p:cNvSpPr>
            <a:spLocks noGrp="1"/>
          </p:cNvSpPr>
          <p:nvPr>
            <p:ph type="title"/>
          </p:nvPr>
        </p:nvSpPr>
        <p:spPr>
          <a:solidFill>
            <a:srgbClr val="0B4111"/>
          </a:solidFill>
        </p:spPr>
        <p:txBody>
          <a:bodyPr/>
          <a:lstStyle/>
          <a:p>
            <a:r>
              <a:rPr lang="en-US" dirty="0"/>
              <a:t>Generally Suggested Menu Items</a:t>
            </a:r>
          </a:p>
        </p:txBody>
      </p:sp>
      <p:sp>
        <p:nvSpPr>
          <p:cNvPr id="3" name="Content Placeholder 2">
            <a:extLst>
              <a:ext uri="{FF2B5EF4-FFF2-40B4-BE49-F238E27FC236}">
                <a16:creationId xmlns:a16="http://schemas.microsoft.com/office/drawing/2014/main" id="{4E5924E4-C238-4FD2-9CD3-1E2D256F3A37}"/>
              </a:ext>
            </a:extLst>
          </p:cNvPr>
          <p:cNvSpPr>
            <a:spLocks noGrp="1"/>
          </p:cNvSpPr>
          <p:nvPr>
            <p:ph idx="1"/>
          </p:nvPr>
        </p:nvSpPr>
        <p:spPr>
          <a:xfrm>
            <a:off x="517720" y="1455317"/>
            <a:ext cx="7811467" cy="4758071"/>
          </a:xfrm>
        </p:spPr>
        <p:txBody>
          <a:bodyPr>
            <a:normAutofit/>
          </a:bodyPr>
          <a:lstStyle/>
          <a:p>
            <a:r>
              <a:rPr lang="en-US" dirty="0"/>
              <a:t>Home</a:t>
            </a:r>
          </a:p>
          <a:p>
            <a:r>
              <a:rPr lang="en-US" dirty="0"/>
              <a:t>Announcements</a:t>
            </a:r>
          </a:p>
          <a:p>
            <a:r>
              <a:rPr lang="en-US" dirty="0"/>
              <a:t>Modules</a:t>
            </a:r>
          </a:p>
          <a:p>
            <a:r>
              <a:rPr lang="en-US" dirty="0"/>
              <a:t>Discussions</a:t>
            </a:r>
          </a:p>
          <a:p>
            <a:r>
              <a:rPr lang="en-US" dirty="0"/>
              <a:t>People</a:t>
            </a:r>
          </a:p>
          <a:p>
            <a:r>
              <a:rPr lang="en-US" dirty="0"/>
              <a:t>Grades</a:t>
            </a:r>
          </a:p>
          <a:p>
            <a:r>
              <a:rPr lang="en-US" b="1" dirty="0"/>
              <a:t>Canvas 101 </a:t>
            </a:r>
            <a:r>
              <a:rPr lang="en-US" dirty="0"/>
              <a:t>(always recommended) </a:t>
            </a:r>
          </a:p>
          <a:p>
            <a:r>
              <a:rPr lang="en-US" b="1" dirty="0"/>
              <a:t>SF Policies and Resources </a:t>
            </a:r>
            <a:r>
              <a:rPr lang="en-US" dirty="0"/>
              <a:t>(always recommended) </a:t>
            </a:r>
          </a:p>
          <a:p>
            <a:r>
              <a:rPr lang="en-US" dirty="0"/>
              <a:t>Your course needs may vary</a:t>
            </a:r>
          </a:p>
          <a:p>
            <a:r>
              <a:rPr lang="en-US" dirty="0"/>
              <a:t>Syllabus tool*</a:t>
            </a:r>
          </a:p>
        </p:txBody>
      </p:sp>
      <p:pic>
        <p:nvPicPr>
          <p:cNvPr id="5" name="Picture 4" descr="A close up of a logo&#10;&#10;Description automatically generated">
            <a:extLst>
              <a:ext uri="{FF2B5EF4-FFF2-40B4-BE49-F238E27FC236}">
                <a16:creationId xmlns:a16="http://schemas.microsoft.com/office/drawing/2014/main" id="{A50FCB27-7217-40BF-9419-44C8C0EBD170}"/>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1059" t="19845" r="24470" b="20930"/>
          <a:stretch/>
        </p:blipFill>
        <p:spPr>
          <a:xfrm>
            <a:off x="9143998" y="2141715"/>
            <a:ext cx="2607651" cy="2835264"/>
          </a:xfrm>
          <a:prstGeom prst="rect">
            <a:avLst/>
          </a:prstGeom>
        </p:spPr>
      </p:pic>
    </p:spTree>
    <p:extLst>
      <p:ext uri="{BB962C8B-B14F-4D97-AF65-F5344CB8AC3E}">
        <p14:creationId xmlns:p14="http://schemas.microsoft.com/office/powerpoint/2010/main" val="323687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0CBA-5481-4A0B-8964-9B10C3FF46D3}"/>
              </a:ext>
            </a:extLst>
          </p:cNvPr>
          <p:cNvSpPr>
            <a:spLocks noGrp="1"/>
          </p:cNvSpPr>
          <p:nvPr>
            <p:ph type="title"/>
          </p:nvPr>
        </p:nvSpPr>
        <p:spPr/>
        <p:txBody>
          <a:bodyPr/>
          <a:lstStyle/>
          <a:p>
            <a:r>
              <a:rPr lang="en-US" dirty="0"/>
              <a:t>Canvas Home “Default” View</a:t>
            </a:r>
          </a:p>
        </p:txBody>
      </p:sp>
      <p:pic>
        <p:nvPicPr>
          <p:cNvPr id="4" name="Picture 3">
            <a:extLst>
              <a:ext uri="{FF2B5EF4-FFF2-40B4-BE49-F238E27FC236}">
                <a16:creationId xmlns:a16="http://schemas.microsoft.com/office/drawing/2014/main" id="{8890AE2E-C3AD-4648-85F4-A2505A441EB7}"/>
              </a:ext>
            </a:extLst>
          </p:cNvPr>
          <p:cNvPicPr>
            <a:picLocks noChangeAspect="1"/>
          </p:cNvPicPr>
          <p:nvPr/>
        </p:nvPicPr>
        <p:blipFill rotWithShape="1">
          <a:blip r:embed="rId2"/>
          <a:srcRect l="703" t="15417" r="2031" b="13333"/>
          <a:stretch/>
        </p:blipFill>
        <p:spPr>
          <a:xfrm>
            <a:off x="190499" y="1229297"/>
            <a:ext cx="11811001" cy="4866703"/>
          </a:xfrm>
          <a:prstGeom prst="rect">
            <a:avLst/>
          </a:prstGeom>
          <a:ln w="3175">
            <a:solidFill>
              <a:schemeClr val="tx1"/>
            </a:solidFill>
          </a:ln>
        </p:spPr>
      </p:pic>
      <p:sp>
        <p:nvSpPr>
          <p:cNvPr id="5" name="TextBox 4">
            <a:extLst>
              <a:ext uri="{FF2B5EF4-FFF2-40B4-BE49-F238E27FC236}">
                <a16:creationId xmlns:a16="http://schemas.microsoft.com/office/drawing/2014/main" id="{895FB045-C62A-4F35-8434-FF3B4F8CB168}"/>
              </a:ext>
            </a:extLst>
          </p:cNvPr>
          <p:cNvSpPr txBox="1"/>
          <p:nvPr/>
        </p:nvSpPr>
        <p:spPr>
          <a:xfrm>
            <a:off x="2695575" y="6248400"/>
            <a:ext cx="6943725" cy="380999"/>
          </a:xfrm>
          <a:prstGeom prst="rect">
            <a:avLst/>
          </a:prstGeom>
          <a:solidFill>
            <a:schemeClr val="tx1"/>
          </a:solidFill>
        </p:spPr>
        <p:txBody>
          <a:bodyPr wrap="square" rtlCol="0">
            <a:spAutoFit/>
          </a:bodyPr>
          <a:lstStyle/>
          <a:p>
            <a:r>
              <a:rPr lang="en-US" dirty="0">
                <a:solidFill>
                  <a:srgbClr val="FFFF00"/>
                </a:solidFill>
                <a:latin typeface="Calibri" panose="020F0502020204030204" pitchFamily="34" charset="0"/>
                <a:cs typeface="Calibri" panose="020F0502020204030204" pitchFamily="34" charset="0"/>
              </a:rPr>
              <a:t>Above: The Canvas default home option is the “Course Activity Stream”</a:t>
            </a:r>
          </a:p>
        </p:txBody>
      </p:sp>
    </p:spTree>
    <p:extLst>
      <p:ext uri="{BB962C8B-B14F-4D97-AF65-F5344CB8AC3E}">
        <p14:creationId xmlns:p14="http://schemas.microsoft.com/office/powerpoint/2010/main" val="377060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2F08-76B4-4203-A99D-232EB83D22C4}"/>
              </a:ext>
            </a:extLst>
          </p:cNvPr>
          <p:cNvSpPr>
            <a:spLocks noGrp="1"/>
          </p:cNvSpPr>
          <p:nvPr>
            <p:ph type="title"/>
          </p:nvPr>
        </p:nvSpPr>
        <p:spPr>
          <a:solidFill>
            <a:srgbClr val="0B4111"/>
          </a:solidFill>
        </p:spPr>
        <p:txBody>
          <a:bodyPr/>
          <a:lstStyle/>
          <a:p>
            <a:r>
              <a:rPr lang="en-US" dirty="0"/>
              <a:t>Benefits of a Home Page</a:t>
            </a:r>
          </a:p>
        </p:txBody>
      </p:sp>
      <p:sp>
        <p:nvSpPr>
          <p:cNvPr id="3" name="Content Placeholder 2">
            <a:extLst>
              <a:ext uri="{FF2B5EF4-FFF2-40B4-BE49-F238E27FC236}">
                <a16:creationId xmlns:a16="http://schemas.microsoft.com/office/drawing/2014/main" id="{9A38B4B8-B104-49D8-BAF2-4BEE94DCFECB}"/>
              </a:ext>
            </a:extLst>
          </p:cNvPr>
          <p:cNvSpPr>
            <a:spLocks noGrp="1"/>
          </p:cNvSpPr>
          <p:nvPr>
            <p:ph idx="1"/>
          </p:nvPr>
        </p:nvSpPr>
        <p:spPr>
          <a:xfrm>
            <a:off x="689759" y="1238002"/>
            <a:ext cx="5200403" cy="5486399"/>
          </a:xfrm>
        </p:spPr>
        <p:txBody>
          <a:bodyPr/>
          <a:lstStyle/>
          <a:p>
            <a:pPr>
              <a:spcAft>
                <a:spcPts val="500"/>
              </a:spcAft>
            </a:pPr>
            <a:r>
              <a:rPr lang="en-US" dirty="0"/>
              <a:t>Provides students with quick access to contact information</a:t>
            </a:r>
          </a:p>
          <a:p>
            <a:pPr>
              <a:spcAft>
                <a:spcPts val="500"/>
              </a:spcAft>
            </a:pPr>
            <a:r>
              <a:rPr lang="en-US" dirty="0"/>
              <a:t>Increases uniformity across SF online courses</a:t>
            </a:r>
          </a:p>
          <a:p>
            <a:pPr>
              <a:spcAft>
                <a:spcPts val="500"/>
              </a:spcAft>
            </a:pPr>
            <a:r>
              <a:rPr lang="en-US" dirty="0"/>
              <a:t>Gives students immediate confidence they are in the correct course</a:t>
            </a:r>
          </a:p>
          <a:p>
            <a:pPr>
              <a:spcAft>
                <a:spcPts val="500"/>
              </a:spcAft>
            </a:pPr>
            <a:r>
              <a:rPr lang="en-US" dirty="0"/>
              <a:t>Allows for the creation of a warm and inviting starting point</a:t>
            </a:r>
          </a:p>
          <a:p>
            <a:pPr>
              <a:spcAft>
                <a:spcPts val="500"/>
              </a:spcAft>
            </a:pPr>
            <a:r>
              <a:rPr lang="en-US" dirty="0"/>
              <a:t>Indicates where to go next for information</a:t>
            </a:r>
          </a:p>
        </p:txBody>
      </p:sp>
      <p:pic>
        <p:nvPicPr>
          <p:cNvPr id="7" name="Picture 6" descr="example Canvas course home page">
            <a:extLst>
              <a:ext uri="{FF2B5EF4-FFF2-40B4-BE49-F238E27FC236}">
                <a16:creationId xmlns:a16="http://schemas.microsoft.com/office/drawing/2014/main" id="{EADB3B5D-C08E-46D9-A3AF-BFB2E17D1EA6}"/>
              </a:ext>
            </a:extLst>
          </p:cNvPr>
          <p:cNvPicPr>
            <a:picLocks noChangeAspect="1"/>
          </p:cNvPicPr>
          <p:nvPr/>
        </p:nvPicPr>
        <p:blipFill rotWithShape="1">
          <a:blip r:embed="rId3"/>
          <a:srcRect l="4099" t="3334" r="44383" b="8225"/>
          <a:stretch/>
        </p:blipFill>
        <p:spPr>
          <a:xfrm>
            <a:off x="6615544" y="1365663"/>
            <a:ext cx="4986723" cy="4815444"/>
          </a:xfrm>
          <a:prstGeom prst="rect">
            <a:avLst/>
          </a:prstGeom>
          <a:ln w="3175">
            <a:solidFill>
              <a:schemeClr val="tx1"/>
            </a:solidFill>
          </a:ln>
        </p:spPr>
      </p:pic>
      <p:pic>
        <p:nvPicPr>
          <p:cNvPr id="1026" name="Picture 2" descr="Welcome to American History – Coppa, Chris - American History ...">
            <a:extLst>
              <a:ext uri="{FF2B5EF4-FFF2-40B4-BE49-F238E27FC236}">
                <a16:creationId xmlns:a16="http://schemas.microsoft.com/office/drawing/2014/main" id="{54CFC858-444D-4594-A229-066C6AEFF5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90"/>
          <a:stretch/>
        </p:blipFill>
        <p:spPr bwMode="auto">
          <a:xfrm>
            <a:off x="7785320" y="2416433"/>
            <a:ext cx="2861555" cy="179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White Radian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 powerpoint template" id="{48483ED6-DE6A-7849-B0B9-7310C568E2ED}" vid="{CD99A1AB-F454-4A4C-9FBB-88A9B6831C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7364</TotalTime>
  <Words>1518</Words>
  <Application>Microsoft Office PowerPoint</Application>
  <PresentationFormat>Widescreen</PresentationFormat>
  <Paragraphs>179</Paragraphs>
  <Slides>40</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Abadi</vt:lpstr>
      <vt:lpstr>Arial</vt:lpstr>
      <vt:lpstr>Calibri</vt:lpstr>
      <vt:lpstr>Georgia</vt:lpstr>
      <vt:lpstr>MS Reference Sans Serif</vt:lpstr>
      <vt:lpstr>Wingdings</vt:lpstr>
      <vt:lpstr>Wingdings 2</vt:lpstr>
      <vt:lpstr>Urban</vt:lpstr>
      <vt:lpstr>White Radiant</vt:lpstr>
      <vt:lpstr>Online Design (Self-Paced)</vt:lpstr>
      <vt:lpstr>Today’s Goals</vt:lpstr>
      <vt:lpstr>PowerPoint Presentation</vt:lpstr>
      <vt:lpstr>Common Terminology</vt:lpstr>
      <vt:lpstr>Course Design Practices</vt:lpstr>
      <vt:lpstr>Customize Your Course Menu</vt:lpstr>
      <vt:lpstr>Generally Suggested Menu Items</vt:lpstr>
      <vt:lpstr>Canvas Home “Default” View</vt:lpstr>
      <vt:lpstr>Benefits of a Home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Organize Your Content within Modules</vt:lpstr>
      <vt:lpstr>“Sign Posts”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Rubrics</vt:lpstr>
      <vt:lpstr>PowerPoint Presentation</vt:lpstr>
      <vt:lpstr>Use a Variety of Media</vt:lpstr>
      <vt:lpstr>Basic Recording Tools</vt:lpstr>
      <vt:lpstr>Smart Phone Considerations</vt:lpstr>
      <vt:lpstr>Smart Phone Settings Example</vt:lpstr>
      <vt:lpstr>Zoom and Recording</vt:lpstr>
      <vt:lpstr>Accessibility Tips</vt:lpstr>
      <vt:lpstr>PowerPoint Presentation</vt:lpstr>
      <vt:lpstr>Image Repositories</vt:lpstr>
      <vt:lpstr>Providing Multiple Means of Assessments</vt:lpstr>
      <vt:lpstr>PowerPoint Presentation</vt:lpstr>
      <vt:lpstr>PowerPoint Presentation</vt:lpstr>
      <vt:lpstr>End of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Gordon</dc:creator>
  <cp:lastModifiedBy>Andrew Sheppard</cp:lastModifiedBy>
  <cp:revision>460</cp:revision>
  <cp:lastPrinted>2018-09-04T14:07:08Z</cp:lastPrinted>
  <dcterms:created xsi:type="dcterms:W3CDTF">2015-05-05T12:58:09Z</dcterms:created>
  <dcterms:modified xsi:type="dcterms:W3CDTF">2020-08-04T13:43:33Z</dcterms:modified>
</cp:coreProperties>
</file>