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7"/>
  </p:notesMasterIdLst>
  <p:handoutMasterIdLst>
    <p:handoutMasterId r:id="rId18"/>
  </p:handoutMasterIdLst>
  <p:sldIdLst>
    <p:sldId id="256" r:id="rId2"/>
    <p:sldId id="263" r:id="rId3"/>
    <p:sldId id="265" r:id="rId4"/>
    <p:sldId id="259" r:id="rId5"/>
    <p:sldId id="261" r:id="rId6"/>
    <p:sldId id="258" r:id="rId7"/>
    <p:sldId id="260" r:id="rId8"/>
    <p:sldId id="391" r:id="rId9"/>
    <p:sldId id="390" r:id="rId10"/>
    <p:sldId id="262" r:id="rId11"/>
    <p:sldId id="264" r:id="rId12"/>
    <p:sldId id="266" r:id="rId13"/>
    <p:sldId id="267" r:id="rId14"/>
    <p:sldId id="393" r:id="rId15"/>
    <p:sldId id="394"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ven Melendez" initials="SM" lastIdx="2" clrIdx="0">
    <p:extLst>
      <p:ext uri="{19B8F6BF-5375-455C-9EA6-DF929625EA0E}">
        <p15:presenceInfo xmlns:p15="http://schemas.microsoft.com/office/powerpoint/2012/main" userId="S::22005528@sfcollege.edu::0acfd6d9-1d0a-41d4-89b2-b44f3349d76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9C90C7E-AE3D-447F-9410-C48B09E50F82}" v="1" dt="2020-08-20T19:23:20.3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599"/>
    <p:restoredTop sz="94674"/>
  </p:normalViewPr>
  <p:slideViewPr>
    <p:cSldViewPr snapToGrid="0" snapToObjects="1">
      <p:cViewPr varScale="1">
        <p:scale>
          <a:sx n="74" d="100"/>
          <a:sy n="74" d="100"/>
        </p:scale>
        <p:origin x="480" y="60"/>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Zona Gale" userId="f5c464a0-5fda-49a6-a189-065c41e6205c" providerId="ADAL" clId="{D9C90C7E-AE3D-447F-9410-C48B09E50F82}"/>
    <pc:docChg chg="custSel modSld">
      <pc:chgData name="Zona Gale" userId="f5c464a0-5fda-49a6-a189-065c41e6205c" providerId="ADAL" clId="{D9C90C7E-AE3D-447F-9410-C48B09E50F82}" dt="2020-08-20T19:23:32.659" v="50" actId="20577"/>
      <pc:docMkLst>
        <pc:docMk/>
      </pc:docMkLst>
      <pc:sldChg chg="addSp modSp">
        <pc:chgData name="Zona Gale" userId="f5c464a0-5fda-49a6-a189-065c41e6205c" providerId="ADAL" clId="{D9C90C7E-AE3D-447F-9410-C48B09E50F82}" dt="2020-08-20T19:23:32.659" v="50" actId="20577"/>
        <pc:sldMkLst>
          <pc:docMk/>
          <pc:sldMk cId="2657119845" sldId="256"/>
        </pc:sldMkLst>
        <pc:spChg chg="add mod">
          <ac:chgData name="Zona Gale" userId="f5c464a0-5fda-49a6-a189-065c41e6205c" providerId="ADAL" clId="{D9C90C7E-AE3D-447F-9410-C48B09E50F82}" dt="2020-08-20T19:23:32.659" v="50" actId="20577"/>
          <ac:spMkLst>
            <pc:docMk/>
            <pc:sldMk cId="2657119845" sldId="256"/>
            <ac:spMk id="5" creationId="{98613E33-2965-41CE-A0CD-72D7B7450BD2}"/>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A040B62-C36D-5C43-9691-0B34F5F595D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7218239-0AFA-924E-8356-E48295A545A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8D8944A-F8EF-1340-A3B1-73C02D1F3EA4}" type="datetimeFigureOut">
              <a:rPr lang="en-US" smtClean="0"/>
              <a:t>8/20/2020</a:t>
            </a:fld>
            <a:endParaRPr lang="en-US"/>
          </a:p>
        </p:txBody>
      </p:sp>
      <p:sp>
        <p:nvSpPr>
          <p:cNvPr id="4" name="Footer Placeholder 3">
            <a:extLst>
              <a:ext uri="{FF2B5EF4-FFF2-40B4-BE49-F238E27FC236}">
                <a16:creationId xmlns:a16="http://schemas.microsoft.com/office/drawing/2014/main" id="{433CF4AD-5178-E44F-8928-22997B2BB2F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2F6454E-F00C-1045-A638-AEDB8125317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B7DA5CD-AD0C-A446-B6D1-7A74D78C7CD4}" type="slidenum">
              <a:rPr lang="en-US" smtClean="0"/>
              <a:t>‹#›</a:t>
            </a:fld>
            <a:endParaRPr lang="en-US"/>
          </a:p>
        </p:txBody>
      </p:sp>
    </p:spTree>
    <p:extLst>
      <p:ext uri="{BB962C8B-B14F-4D97-AF65-F5344CB8AC3E}">
        <p14:creationId xmlns:p14="http://schemas.microsoft.com/office/powerpoint/2010/main" val="17365294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DF633A-8F38-7842-95C6-ADF966865C42}" type="datetimeFigureOut">
              <a:rPr lang="en-US" smtClean="0"/>
              <a:t>8/20/2020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2AB28D-A5CC-DC45-9759-EF2671F7DAE6}" type="slidenum">
              <a:rPr lang="en-US" smtClean="0"/>
              <a:t>‹#›</a:t>
            </a:fld>
            <a:endParaRPr lang="en-US"/>
          </a:p>
        </p:txBody>
      </p:sp>
    </p:spTree>
    <p:extLst>
      <p:ext uri="{BB962C8B-B14F-4D97-AF65-F5344CB8AC3E}">
        <p14:creationId xmlns:p14="http://schemas.microsoft.com/office/powerpoint/2010/main" val="23877518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Hi I’m Steven Melendez, Coordinator of the Educational Media Studio.</a:t>
            </a:r>
          </a:p>
          <a:p>
            <a:r>
              <a:rPr lang="en-US" sz="1200" dirty="0">
                <a:latin typeface="Arial" panose="020B0604020202020204" pitchFamily="34" charset="0"/>
                <a:cs typeface="Arial" panose="020B0604020202020204" pitchFamily="34" charset="0"/>
              </a:rPr>
              <a:t> </a:t>
            </a:r>
          </a:p>
          <a:p>
            <a:r>
              <a:rPr lang="en-US" sz="1200" dirty="0">
                <a:latin typeface="Arial" panose="020B0604020202020204" pitchFamily="34" charset="0"/>
                <a:cs typeface="Arial" panose="020B0604020202020204" pitchFamily="34" charset="0"/>
              </a:rPr>
              <a:t>Zona and I are here to help you feel more comfortable with creating videos for your course. It is actually easier than you think. So let’s get started. </a:t>
            </a:r>
          </a:p>
          <a:p>
            <a:endParaRPr lang="en-US" dirty="0"/>
          </a:p>
        </p:txBody>
      </p:sp>
      <p:sp>
        <p:nvSpPr>
          <p:cNvPr id="4" name="Slide Number Placeholder 3"/>
          <p:cNvSpPr>
            <a:spLocks noGrp="1"/>
          </p:cNvSpPr>
          <p:nvPr>
            <p:ph type="sldNum" sz="quarter" idx="5"/>
          </p:nvPr>
        </p:nvSpPr>
        <p:spPr/>
        <p:txBody>
          <a:bodyPr/>
          <a:lstStyle/>
          <a:p>
            <a:fld id="{852AB28D-A5CC-DC45-9759-EF2671F7DAE6}" type="slidenum">
              <a:rPr lang="en-US" smtClean="0"/>
              <a:t>1</a:t>
            </a:fld>
            <a:endParaRPr lang="en-US"/>
          </a:p>
        </p:txBody>
      </p:sp>
    </p:spTree>
    <p:extLst>
      <p:ext uri="{BB962C8B-B14F-4D97-AF65-F5344CB8AC3E}">
        <p14:creationId xmlns:p14="http://schemas.microsoft.com/office/powerpoint/2010/main" val="21377980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#6</a:t>
            </a:r>
          </a:p>
          <a:p>
            <a:r>
              <a:rPr lang="en-US" sz="1200" dirty="0">
                <a:latin typeface="Arial" panose="020B0604020202020204" pitchFamily="34" charset="0"/>
                <a:cs typeface="Arial" panose="020B0604020202020204" pitchFamily="34" charset="0"/>
              </a:rPr>
              <a:t>Graphics with text?</a:t>
            </a:r>
          </a:p>
        </p:txBody>
      </p:sp>
      <p:sp>
        <p:nvSpPr>
          <p:cNvPr id="4" name="Slide Number Placeholder 3"/>
          <p:cNvSpPr>
            <a:spLocks noGrp="1"/>
          </p:cNvSpPr>
          <p:nvPr>
            <p:ph type="sldNum" sz="quarter" idx="5"/>
          </p:nvPr>
        </p:nvSpPr>
        <p:spPr/>
        <p:txBody>
          <a:bodyPr/>
          <a:lstStyle/>
          <a:p>
            <a:fld id="{852AB28D-A5CC-DC45-9759-EF2671F7DAE6}" type="slidenum">
              <a:rPr lang="en-US" smtClean="0"/>
              <a:t>12</a:t>
            </a:fld>
            <a:endParaRPr lang="en-US"/>
          </a:p>
        </p:txBody>
      </p:sp>
    </p:spTree>
    <p:extLst>
      <p:ext uri="{BB962C8B-B14F-4D97-AF65-F5344CB8AC3E}">
        <p14:creationId xmlns:p14="http://schemas.microsoft.com/office/powerpoint/2010/main" val="19759667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#6</a:t>
            </a:r>
          </a:p>
          <a:p>
            <a:r>
              <a:rPr lang="en-US" sz="1200" dirty="0">
                <a:latin typeface="Arial" panose="020B0604020202020204" pitchFamily="34" charset="0"/>
                <a:cs typeface="Arial" panose="020B0604020202020204" pitchFamily="34" charset="0"/>
              </a:rPr>
              <a:t>Once again, It's important not to shot with your phone in the vertical mode, use it in the landscape instead. You want to leave room for other things to join the video such as your name or graphics and other images to compliment what you're teaching.</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Vertical spacing, your head should be about center you don't want to be to low while recording, the rule of thirds will keep you balanced on the screen. `</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Remember, those VOGLERS, they will be happy to show you how to use your phone for recording video. </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Now off to Zona with how to use Canvas to do short clips..... </a:t>
            </a:r>
          </a:p>
          <a:p>
            <a:endParaRPr lang="en-US" sz="12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852AB28D-A5CC-DC45-9759-EF2671F7DAE6}" type="slidenum">
              <a:rPr lang="en-US" smtClean="0"/>
              <a:t>13</a:t>
            </a:fld>
            <a:endParaRPr lang="en-US"/>
          </a:p>
        </p:txBody>
      </p:sp>
    </p:spTree>
    <p:extLst>
      <p:ext uri="{BB962C8B-B14F-4D97-AF65-F5344CB8AC3E}">
        <p14:creationId xmlns:p14="http://schemas.microsoft.com/office/powerpoint/2010/main" val="14856766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need more information about our services, please visit our Educational Media Studio page at </a:t>
            </a:r>
            <a:r>
              <a:rPr lang="en-US" dirty="0" err="1"/>
              <a:t>www.sfcollege.edu</a:t>
            </a:r>
            <a:r>
              <a:rPr lang="en-US" dirty="0"/>
              <a:t>/cat/media-studio/ so we can help guide you with your audio and video needs.</a:t>
            </a:r>
          </a:p>
          <a:p>
            <a:endParaRPr lang="en-US" dirty="0"/>
          </a:p>
          <a:p>
            <a:r>
              <a:rPr lang="en-US" dirty="0"/>
              <a:t>Happy Recording and Have a Great Day!</a:t>
            </a:r>
          </a:p>
          <a:p>
            <a:endParaRPr lang="en-US" dirty="0"/>
          </a:p>
          <a:p>
            <a:endParaRPr lang="en-US" dirty="0"/>
          </a:p>
        </p:txBody>
      </p:sp>
      <p:sp>
        <p:nvSpPr>
          <p:cNvPr id="4" name="Slide Number Placeholder 3"/>
          <p:cNvSpPr>
            <a:spLocks noGrp="1"/>
          </p:cNvSpPr>
          <p:nvPr>
            <p:ph type="sldNum" sz="quarter" idx="5"/>
          </p:nvPr>
        </p:nvSpPr>
        <p:spPr/>
        <p:txBody>
          <a:bodyPr/>
          <a:lstStyle/>
          <a:p>
            <a:fld id="{852AB28D-A5CC-DC45-9759-EF2671F7DAE6}" type="slidenum">
              <a:rPr lang="en-US" smtClean="0"/>
              <a:t>15</a:t>
            </a:fld>
            <a:endParaRPr lang="en-US"/>
          </a:p>
        </p:txBody>
      </p:sp>
    </p:spTree>
    <p:extLst>
      <p:ext uri="{BB962C8B-B14F-4D97-AF65-F5344CB8AC3E}">
        <p14:creationId xmlns:p14="http://schemas.microsoft.com/office/powerpoint/2010/main" val="19373884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#1</a:t>
            </a:r>
          </a:p>
          <a:p>
            <a:r>
              <a:rPr lang="en-US" sz="1200" dirty="0">
                <a:latin typeface="Arial" panose="020B0604020202020204" pitchFamily="34" charset="0"/>
                <a:cs typeface="Arial" panose="020B0604020202020204" pitchFamily="34" charset="0"/>
              </a:rPr>
              <a:t>Below are some examples of lighting </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You should compliment yourself with some lamps to help light the front of your face. </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That should do the job, but natural light from your window would be best. </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You don’t want the light behind you but to the side or directly in front of you should be your best option. </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However, Natural light from, outdoors or through your window, would be best. </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But if you need more light, then you can use a desk lamp to help light you as well.</a:t>
            </a:r>
          </a:p>
          <a:p>
            <a:endParaRPr lang="en-US" dirty="0"/>
          </a:p>
        </p:txBody>
      </p:sp>
      <p:sp>
        <p:nvSpPr>
          <p:cNvPr id="4" name="Slide Number Placeholder 3"/>
          <p:cNvSpPr>
            <a:spLocks noGrp="1"/>
          </p:cNvSpPr>
          <p:nvPr>
            <p:ph type="sldNum" sz="quarter" idx="5"/>
          </p:nvPr>
        </p:nvSpPr>
        <p:spPr/>
        <p:txBody>
          <a:bodyPr/>
          <a:lstStyle/>
          <a:p>
            <a:fld id="{852AB28D-A5CC-DC45-9759-EF2671F7DAE6}" type="slidenum">
              <a:rPr lang="en-US" smtClean="0"/>
              <a:t>2</a:t>
            </a:fld>
            <a:endParaRPr lang="en-US"/>
          </a:p>
        </p:txBody>
      </p:sp>
    </p:spTree>
    <p:extLst>
      <p:ext uri="{BB962C8B-B14F-4D97-AF65-F5344CB8AC3E}">
        <p14:creationId xmlns:p14="http://schemas.microsoft.com/office/powerpoint/2010/main" val="35284926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#2</a:t>
            </a:r>
          </a:p>
          <a:p>
            <a:r>
              <a:rPr lang="en-US" sz="1200" dirty="0">
                <a:latin typeface="Arial" panose="020B0604020202020204" pitchFamily="34" charset="0"/>
                <a:cs typeface="Arial" panose="020B0604020202020204" pitchFamily="34" charset="0"/>
              </a:rPr>
              <a:t>Below are some examples of Clean backgrounds. </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Nothing looks less professional than a messy or obstructed background.</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So, make sure you use a clean or nice-looking backgrounds, </a:t>
            </a:r>
          </a:p>
          <a:p>
            <a:r>
              <a:rPr lang="en-US" sz="1200" dirty="0">
                <a:latin typeface="Arial" panose="020B0604020202020204" pitchFamily="34" charset="0"/>
                <a:cs typeface="Arial" panose="020B0604020202020204" pitchFamily="34" charset="0"/>
              </a:rPr>
              <a:t>	a wall, </a:t>
            </a:r>
          </a:p>
          <a:p>
            <a:r>
              <a:rPr lang="en-US" sz="1200" dirty="0">
                <a:latin typeface="Arial" panose="020B0604020202020204" pitchFamily="34" charset="0"/>
                <a:cs typeface="Arial" panose="020B0604020202020204" pitchFamily="34" charset="0"/>
              </a:rPr>
              <a:t>	bed sheet, </a:t>
            </a:r>
          </a:p>
          <a:p>
            <a:r>
              <a:rPr lang="en-US" sz="1200" dirty="0">
                <a:latin typeface="Arial" panose="020B0604020202020204" pitchFamily="34" charset="0"/>
                <a:cs typeface="Arial" panose="020B0604020202020204" pitchFamily="34" charset="0"/>
              </a:rPr>
              <a:t>	or a well-designed room behind you. </a:t>
            </a:r>
          </a:p>
          <a:p>
            <a:endParaRPr lang="en-US" dirty="0"/>
          </a:p>
        </p:txBody>
      </p:sp>
      <p:sp>
        <p:nvSpPr>
          <p:cNvPr id="4" name="Slide Number Placeholder 3"/>
          <p:cNvSpPr>
            <a:spLocks noGrp="1"/>
          </p:cNvSpPr>
          <p:nvPr>
            <p:ph type="sldNum" sz="quarter" idx="5"/>
          </p:nvPr>
        </p:nvSpPr>
        <p:spPr/>
        <p:txBody>
          <a:bodyPr/>
          <a:lstStyle/>
          <a:p>
            <a:fld id="{852AB28D-A5CC-DC45-9759-EF2671F7DAE6}" type="slidenum">
              <a:rPr lang="en-US" smtClean="0"/>
              <a:t>3</a:t>
            </a:fld>
            <a:endParaRPr lang="en-US"/>
          </a:p>
        </p:txBody>
      </p:sp>
    </p:spTree>
    <p:extLst>
      <p:ext uri="{BB962C8B-B14F-4D97-AF65-F5344CB8AC3E}">
        <p14:creationId xmlns:p14="http://schemas.microsoft.com/office/powerpoint/2010/main" val="32201487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#3</a:t>
            </a:r>
          </a:p>
          <a:p>
            <a:r>
              <a:rPr lang="en-US" sz="1200" dirty="0">
                <a:latin typeface="Arial" panose="020B0604020202020204" pitchFamily="34" charset="0"/>
                <a:cs typeface="Arial" panose="020B0604020202020204" pitchFamily="34" charset="0"/>
              </a:rPr>
              <a:t>Audio, </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The quality of your audio is more important than the quality of your visuals sometimes.</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It makes sense to invest into a microphone that will give you a more clear audio if you can, you can get a decent one for under $50.</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What ever mic you purchase or if you use the mic that is embedded into the camera, make sure you have it close enough so it picks up your voice.</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No matter how good the mic is, if you're mumbling, then you won't be understood.</a:t>
            </a:r>
          </a:p>
          <a:p>
            <a:endParaRPr lang="en-US" dirty="0"/>
          </a:p>
        </p:txBody>
      </p:sp>
      <p:sp>
        <p:nvSpPr>
          <p:cNvPr id="4" name="Slide Number Placeholder 3"/>
          <p:cNvSpPr>
            <a:spLocks noGrp="1"/>
          </p:cNvSpPr>
          <p:nvPr>
            <p:ph type="sldNum" sz="quarter" idx="5"/>
          </p:nvPr>
        </p:nvSpPr>
        <p:spPr/>
        <p:txBody>
          <a:bodyPr/>
          <a:lstStyle/>
          <a:p>
            <a:fld id="{852AB28D-A5CC-DC45-9759-EF2671F7DAE6}" type="slidenum">
              <a:rPr lang="en-US" smtClean="0"/>
              <a:t>4</a:t>
            </a:fld>
            <a:endParaRPr lang="en-US"/>
          </a:p>
        </p:txBody>
      </p:sp>
    </p:spTree>
    <p:extLst>
      <p:ext uri="{BB962C8B-B14F-4D97-AF65-F5344CB8AC3E}">
        <p14:creationId xmlns:p14="http://schemas.microsoft.com/office/powerpoint/2010/main" val="33776474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#4</a:t>
            </a:r>
          </a:p>
          <a:p>
            <a:r>
              <a:rPr lang="en-US" sz="1200" dirty="0">
                <a:latin typeface="Arial" panose="020B0604020202020204" pitchFamily="34" charset="0"/>
                <a:cs typeface="Arial" panose="020B0604020202020204" pitchFamily="34" charset="0"/>
              </a:rPr>
              <a:t>Avoid shaky footage, it will make your viewers feel seasick. </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So make sure you’re using a Tripod or put your camera on or a sturdy surface, like propping the camera on books. </a:t>
            </a:r>
          </a:p>
          <a:p>
            <a:endParaRPr lang="en-US" dirty="0"/>
          </a:p>
        </p:txBody>
      </p:sp>
      <p:sp>
        <p:nvSpPr>
          <p:cNvPr id="4" name="Slide Number Placeholder 3"/>
          <p:cNvSpPr>
            <a:spLocks noGrp="1"/>
          </p:cNvSpPr>
          <p:nvPr>
            <p:ph type="sldNum" sz="quarter" idx="5"/>
          </p:nvPr>
        </p:nvSpPr>
        <p:spPr/>
        <p:txBody>
          <a:bodyPr/>
          <a:lstStyle/>
          <a:p>
            <a:fld id="{852AB28D-A5CC-DC45-9759-EF2671F7DAE6}" type="slidenum">
              <a:rPr lang="en-US" smtClean="0"/>
              <a:t>5</a:t>
            </a:fld>
            <a:endParaRPr lang="en-US"/>
          </a:p>
        </p:txBody>
      </p:sp>
    </p:spTree>
    <p:extLst>
      <p:ext uri="{BB962C8B-B14F-4D97-AF65-F5344CB8AC3E}">
        <p14:creationId xmlns:p14="http://schemas.microsoft.com/office/powerpoint/2010/main" val="39907237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we're talking about cameras, let's chat a bit about some </a:t>
            </a:r>
            <a:r>
              <a:rPr lang="en-US" sz="1200" dirty="0">
                <a:latin typeface="Arial" panose="020B0604020202020204" pitchFamily="34" charset="0"/>
                <a:cs typeface="Arial" panose="020B0604020202020204" pitchFamily="34" charset="0"/>
              </a:rPr>
              <a:t>Cameras</a:t>
            </a:r>
            <a:r>
              <a:rPr lang="en-US" dirty="0"/>
              <a:t> &amp; Gear</a:t>
            </a:r>
          </a:p>
          <a:p>
            <a:endParaRPr lang="en-US" dirty="0"/>
          </a:p>
          <a:p>
            <a:r>
              <a:rPr lang="en-US" sz="1200" dirty="0">
                <a:latin typeface="Arial" panose="020B0604020202020204" pitchFamily="34" charset="0"/>
                <a:cs typeface="Arial" panose="020B0604020202020204" pitchFamily="34" charset="0"/>
              </a:rPr>
              <a:t>#5</a:t>
            </a:r>
          </a:p>
          <a:p>
            <a:r>
              <a:rPr lang="en-US" sz="1200" dirty="0">
                <a:latin typeface="Arial" panose="020B0604020202020204" pitchFamily="34" charset="0"/>
                <a:cs typeface="Arial" panose="020B0604020202020204" pitchFamily="34" charset="0"/>
              </a:rPr>
              <a:t>You can buy an expensive camera, but wait, there are other options!</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Usually you have one in your hand that won’t cost you any extra money, Your phone.</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It's a great way of shooting videos, especially if you’re on a tight budget. </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Plus, the molinillos you’re teaching will have plenty of experience using those devices and would be happy to show you the proper way to be a YouTuber ":O)</a:t>
            </a:r>
          </a:p>
          <a:p>
            <a:endParaRPr lang="en-US" sz="12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852AB28D-A5CC-DC45-9759-EF2671F7DAE6}" type="slidenum">
              <a:rPr lang="en-US" smtClean="0"/>
              <a:t>6</a:t>
            </a:fld>
            <a:endParaRPr lang="en-US"/>
          </a:p>
        </p:txBody>
      </p:sp>
    </p:spTree>
    <p:extLst>
      <p:ext uri="{BB962C8B-B14F-4D97-AF65-F5344CB8AC3E}">
        <p14:creationId xmlns:p14="http://schemas.microsoft.com/office/powerpoint/2010/main" val="709049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#5</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However, when shooting with your phone, there is one important thing you should know. </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Don’t use it in the vertical mode, use it in the landscape instead. </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No Selfies…. Please… </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There other ways of recording as well, such as Web Cams and Doc Cams. </a:t>
            </a:r>
          </a:p>
          <a:p>
            <a:endParaRPr lang="en-US" sz="1200" dirty="0">
              <a:latin typeface="Arial" panose="020B0604020202020204" pitchFamily="34" charset="0"/>
              <a:cs typeface="Arial" panose="020B0604020202020204" pitchFamily="34" charset="0"/>
            </a:endParaRPr>
          </a:p>
          <a:p>
            <a:pPr fontAlgn="t"/>
            <a:r>
              <a:rPr lang="en-US" sz="1200" dirty="0">
                <a:latin typeface="Arial" panose="020B0604020202020204" pitchFamily="34" charset="0"/>
                <a:cs typeface="Arial" panose="020B0604020202020204" pitchFamily="34" charset="0"/>
              </a:rPr>
              <a:t>But be inventive and </a:t>
            </a:r>
            <a:r>
              <a:rPr lang="en-US" dirty="0">
                <a:effectLst/>
              </a:rPr>
              <a:t>experiment </a:t>
            </a:r>
            <a:r>
              <a:rPr lang="en-US" sz="1200" dirty="0">
                <a:latin typeface="Arial" panose="020B0604020202020204" pitchFamily="34" charset="0"/>
                <a:cs typeface="Arial" panose="020B0604020202020204" pitchFamily="34" charset="0"/>
              </a:rPr>
              <a:t>like some of these guys have done with their devices. </a:t>
            </a:r>
          </a:p>
        </p:txBody>
      </p:sp>
      <p:sp>
        <p:nvSpPr>
          <p:cNvPr id="4" name="Slide Number Placeholder 3"/>
          <p:cNvSpPr>
            <a:spLocks noGrp="1"/>
          </p:cNvSpPr>
          <p:nvPr>
            <p:ph type="sldNum" sz="quarter" idx="5"/>
          </p:nvPr>
        </p:nvSpPr>
        <p:spPr/>
        <p:txBody>
          <a:bodyPr/>
          <a:lstStyle/>
          <a:p>
            <a:fld id="{852AB28D-A5CC-DC45-9759-EF2671F7DAE6}" type="slidenum">
              <a:rPr lang="en-US" smtClean="0"/>
              <a:t>7</a:t>
            </a:fld>
            <a:endParaRPr lang="en-US"/>
          </a:p>
        </p:txBody>
      </p:sp>
    </p:spTree>
    <p:extLst>
      <p:ext uri="{BB962C8B-B14F-4D97-AF65-F5344CB8AC3E}">
        <p14:creationId xmlns:p14="http://schemas.microsoft.com/office/powerpoint/2010/main" val="36208831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#6</a:t>
            </a:r>
          </a:p>
          <a:p>
            <a:r>
              <a:rPr lang="en-US" sz="1200" dirty="0">
                <a:latin typeface="Arial" panose="020B0604020202020204" pitchFamily="34" charset="0"/>
                <a:cs typeface="Arial" panose="020B0604020202020204" pitchFamily="34" charset="0"/>
              </a:rPr>
              <a:t>When shooting there is one thing you should keep in mind, that is the Understand the rule of thirds, instead of placing yourself or a graphic right in the middle all the time. Try to move yourself to one of the sides of the screen, it will give you more depth and air.</a:t>
            </a:r>
          </a:p>
          <a:p>
            <a:endParaRPr lang="en-US" dirty="0"/>
          </a:p>
        </p:txBody>
      </p:sp>
      <p:sp>
        <p:nvSpPr>
          <p:cNvPr id="4" name="Slide Number Placeholder 3"/>
          <p:cNvSpPr>
            <a:spLocks noGrp="1"/>
          </p:cNvSpPr>
          <p:nvPr>
            <p:ph type="sldNum" sz="quarter" idx="5"/>
          </p:nvPr>
        </p:nvSpPr>
        <p:spPr/>
        <p:txBody>
          <a:bodyPr/>
          <a:lstStyle/>
          <a:p>
            <a:fld id="{852AB28D-A5CC-DC45-9759-EF2671F7DAE6}" type="slidenum">
              <a:rPr lang="en-US" smtClean="0"/>
              <a:t>10</a:t>
            </a:fld>
            <a:endParaRPr lang="en-US"/>
          </a:p>
        </p:txBody>
      </p:sp>
    </p:spTree>
    <p:extLst>
      <p:ext uri="{BB962C8B-B14F-4D97-AF65-F5344CB8AC3E}">
        <p14:creationId xmlns:p14="http://schemas.microsoft.com/office/powerpoint/2010/main" val="33449519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#6</a:t>
            </a:r>
          </a:p>
          <a:p>
            <a:r>
              <a:rPr lang="en-US" sz="1200" dirty="0">
                <a:latin typeface="Arial" panose="020B0604020202020204" pitchFamily="34" charset="0"/>
                <a:cs typeface="Arial" panose="020B0604020202020204" pitchFamily="34" charset="0"/>
              </a:rPr>
              <a:t>Leaving room to one side will free an area for a bulleted list or other graphics to complement you while chatting about your subject, a pineapple.</a:t>
            </a:r>
          </a:p>
        </p:txBody>
      </p:sp>
      <p:sp>
        <p:nvSpPr>
          <p:cNvPr id="4" name="Slide Number Placeholder 3"/>
          <p:cNvSpPr>
            <a:spLocks noGrp="1"/>
          </p:cNvSpPr>
          <p:nvPr>
            <p:ph type="sldNum" sz="quarter" idx="5"/>
          </p:nvPr>
        </p:nvSpPr>
        <p:spPr/>
        <p:txBody>
          <a:bodyPr/>
          <a:lstStyle/>
          <a:p>
            <a:fld id="{852AB28D-A5CC-DC45-9759-EF2671F7DAE6}" type="slidenum">
              <a:rPr lang="en-US" smtClean="0"/>
              <a:t>11</a:t>
            </a:fld>
            <a:endParaRPr lang="en-US"/>
          </a:p>
        </p:txBody>
      </p:sp>
    </p:spTree>
    <p:extLst>
      <p:ext uri="{BB962C8B-B14F-4D97-AF65-F5344CB8AC3E}">
        <p14:creationId xmlns:p14="http://schemas.microsoft.com/office/powerpoint/2010/main" val="32843715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en-US"/>
              <a:t>Click to edit Master title style</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50000"/>
                  </a:schemeClr>
                </a:solidFill>
              </a:defRPr>
            </a:lvl1pPr>
          </a:lstStyle>
          <a:p>
            <a:fld id="{F7AFFB9B-9FB8-469E-96F9-4D32314110B6}" type="datetimeFigureOut">
              <a:rPr lang="en-US" dirty="0"/>
              <a:t>8/20/2020</a:t>
            </a:fld>
            <a:endParaRPr lang="en-US" dirty="0"/>
          </a:p>
        </p:txBody>
      </p:sp>
      <p:sp>
        <p:nvSpPr>
          <p:cNvPr id="5" name="Footer Placeholder 4"/>
          <p:cNvSpPr>
            <a:spLocks noGrp="1"/>
          </p:cNvSpPr>
          <p:nvPr>
            <p:ph type="ftr" sz="quarter" idx="11"/>
          </p:nvPr>
        </p:nvSpPr>
        <p:spPr>
          <a:xfrm rot="21420000">
            <a:off x="-5560" y="4883024"/>
            <a:ext cx="4047239" cy="1195538"/>
          </a:xfrm>
        </p:spPr>
        <p:txBody>
          <a:bodyPr vert="horz" lIns="91440" tIns="45720" rIns="91440" bIns="45720" rtlCol="0" anchor="ctr"/>
          <a:lstStyle>
            <a:lvl1pPr algn="r">
              <a:defRPr lang="en-US" sz="5400" dirty="0"/>
            </a:lvl1pPr>
          </a:lstStyle>
          <a:p>
            <a:endParaRPr lang="en-US" dirty="0"/>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6D22F896-40B5-4ADD-8801-0D06FADFA095}" type="slidenum">
              <a:rPr lang="en-US" dirty="0"/>
              <a:pPr/>
              <a:t>‹#›</a:t>
            </a:fld>
            <a:endParaRPr lang="en-US" dirty="0"/>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41D2AC3-6A0B-4169-B1EA-E3AE8B351BDD}" type="datetimeFigureOut">
              <a:rPr lang="en-US" dirty="0"/>
              <a:t>8/20/2020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D4B9363-8B87-41B7-9F8E-64519CBB8F34}" type="datetimeFigureOut">
              <a:rPr lang="en-US" dirty="0"/>
              <a:t>8/20/2020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en-US"/>
              <a:t>Click to edit Master title style</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AEF5746-5284-4951-9F37-7AE924EDBCB7}" type="datetimeFigureOut">
              <a:rPr lang="en-US" dirty="0"/>
              <a:t>8/20/2020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2398B29-7265-4A65-A2A4-6703C057B7C1}" type="datetimeFigureOut">
              <a:rPr lang="en-US" dirty="0"/>
              <a:t>8/20/2020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en-US"/>
              <a:t>Click to edit Master title style</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28FBA082-94DF-4C4B-A041-6624924AB0A8}" type="datetimeFigureOut">
              <a:rPr lang="en-US" dirty="0"/>
              <a:t>8/20/2020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en-US"/>
              <a:t>Click to edit Master title style</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B27686C4-3AB5-4E0C-86CA-FB108C350AA9}" type="datetimeFigureOut">
              <a:rPr lang="en-US" dirty="0"/>
              <a:t>8/20/2020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FF1211-4E0C-4AB3-B04F-585959BDAFE8}" type="datetimeFigureOut">
              <a:rPr lang="en-US" dirty="0"/>
              <a:t>8/20/2020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8BDECAF-D3BE-4069-9C78-642ECCD01477}" type="datetimeFigureOut">
              <a:rPr lang="en-US" dirty="0"/>
              <a:t>8/20/2020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FBDC27-E420-4878-9EE6-7B9656D6442A}" type="datetimeFigureOut">
              <a:rPr lang="en-US" dirty="0"/>
              <a:t>8/20/2020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en-US"/>
              <a:t>Click to edit Master title style</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F7F47CF-67C9-420C-80A5-E2069FF0C2DF}" type="datetimeFigureOut">
              <a:rPr lang="en-US" dirty="0"/>
              <a:t>8/20/2020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E22DC73-F065-42F5-A9F2-D90B2E42A0B3}" type="datetimeFigureOut">
              <a:rPr lang="en-US" dirty="0"/>
              <a:t>8/20/2020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3"/>
          <p:cNvSpPr>
            <a:spLocks noGrp="1"/>
          </p:cNvSpPr>
          <p:nvPr>
            <p:ph sz="quarter" idx="13"/>
          </p:nvPr>
        </p:nvSpPr>
        <p:spPr>
          <a:xfrm>
            <a:off x="685802" y="2861733"/>
            <a:ext cx="5088712" cy="2512852"/>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3" name="Content Placeholder 5"/>
          <p:cNvSpPr>
            <a:spLocks noGrp="1"/>
          </p:cNvSpPr>
          <p:nvPr>
            <p:ph sz="quarter" idx="14"/>
          </p:nvPr>
        </p:nvSpPr>
        <p:spPr>
          <a:xfrm>
            <a:off x="5993969" y="2861733"/>
            <a:ext cx="5088713" cy="2512852"/>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6BEA702-9B29-41CC-9BCC-3DF8A0D379FE}" type="datetimeFigureOut">
              <a:rPr lang="en-US" dirty="0"/>
              <a:t>8/20/2020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97649AC-CB8F-4FF1-9A34-5861C74DD0A7}" type="datetimeFigureOut">
              <a:rPr lang="en-US" dirty="0"/>
              <a:t>8/20/2020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C5CECA-2D3A-4680-9B49-752200DE467C}" type="datetimeFigureOut">
              <a:rPr lang="en-US" dirty="0"/>
              <a:t>8/20/2020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en-US"/>
              <a:t>Click to edit Master title style</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0C3BFE2-83B7-4B0A-B9D3-AB28331082B3}" type="datetimeFigureOut">
              <a:rPr lang="en-US" dirty="0"/>
              <a:t>8/20/2020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2EF78E3-FDA3-4D28-AAA2-0B81F349A39D}" type="datetimeFigureOut">
              <a:rPr lang="en-US" dirty="0"/>
              <a:t>8/20/2020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50000"/>
                  </a:schemeClr>
                </a:solidFill>
              </a:defRPr>
            </a:lvl1pPr>
          </a:lstStyle>
          <a:p>
            <a:fld id="{C35BB1C6-BF8F-4481-8AB2-603A1C8A906A}" type="datetimeFigureOut">
              <a:rPr lang="en-US" dirty="0"/>
              <a:t>8/20/2020</a:t>
            </a:fld>
            <a:endParaRPr lang="en-US" dirty="0"/>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50000"/>
                  </a:schemeClr>
                </a:solidFill>
              </a:defRPr>
            </a:lvl1pPr>
          </a:lstStyle>
          <a:p>
            <a:endParaRPr lang="en-US" dirty="0"/>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50000"/>
                  </a:schemeClr>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6.jpg"/><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5.xml"/><Relationship Id="rId5" Type="http://schemas.openxmlformats.org/officeDocument/2006/relationships/image" Target="../media/image9.jpeg"/><Relationship Id="rId4" Type="http://schemas.openxmlformats.org/officeDocument/2006/relationships/image" Target="../media/image8.jpg"/></Relationships>
</file>

<file path=ppt/slides/_rels/slide4.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4.jp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openxmlformats.org/officeDocument/2006/relationships/image" Target="../media/image17.png"/><Relationship Id="rId4" Type="http://schemas.openxmlformats.org/officeDocument/2006/relationships/image" Target="../media/image16.jpg"/></Relationships>
</file>

<file path=ppt/slides/_rels/slide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1A450-1D76-E443-94E7-E83AE5950293}"/>
              </a:ext>
            </a:extLst>
          </p:cNvPr>
          <p:cNvSpPr>
            <a:spLocks noGrp="1"/>
          </p:cNvSpPr>
          <p:nvPr>
            <p:ph type="ctrTitle"/>
          </p:nvPr>
        </p:nvSpPr>
        <p:spPr/>
        <p:txBody>
          <a:bodyPr/>
          <a:lstStyle/>
          <a:p>
            <a:r>
              <a:rPr lang="en-US" dirty="0"/>
              <a:t>Hints &amp; tips</a:t>
            </a:r>
          </a:p>
        </p:txBody>
      </p:sp>
      <p:sp>
        <p:nvSpPr>
          <p:cNvPr id="3" name="Subtitle 2">
            <a:extLst>
              <a:ext uri="{FF2B5EF4-FFF2-40B4-BE49-F238E27FC236}">
                <a16:creationId xmlns:a16="http://schemas.microsoft.com/office/drawing/2014/main" id="{B05F8A11-7398-8C40-91E0-313C5E06984F}"/>
              </a:ext>
            </a:extLst>
          </p:cNvPr>
          <p:cNvSpPr>
            <a:spLocks noGrp="1"/>
          </p:cNvSpPr>
          <p:nvPr>
            <p:ph type="subTitle" idx="1"/>
          </p:nvPr>
        </p:nvSpPr>
        <p:spPr/>
        <p:txBody>
          <a:bodyPr/>
          <a:lstStyle/>
          <a:p>
            <a:r>
              <a:rPr lang="en-US" dirty="0"/>
              <a:t>Making your video shine</a:t>
            </a:r>
          </a:p>
        </p:txBody>
      </p:sp>
      <p:sp>
        <p:nvSpPr>
          <p:cNvPr id="4" name="TextBox 3">
            <a:extLst>
              <a:ext uri="{FF2B5EF4-FFF2-40B4-BE49-F238E27FC236}">
                <a16:creationId xmlns:a16="http://schemas.microsoft.com/office/drawing/2014/main" id="{BE779C4A-1ACB-5E46-973F-BD259F84919F}"/>
              </a:ext>
            </a:extLst>
          </p:cNvPr>
          <p:cNvSpPr txBox="1"/>
          <p:nvPr/>
        </p:nvSpPr>
        <p:spPr>
          <a:xfrm>
            <a:off x="0" y="7184571"/>
            <a:ext cx="12192000" cy="523220"/>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Hi I’m Steven Melendez, Coordinator of the Educational Media Studio. </a:t>
            </a:r>
          </a:p>
          <a:p>
            <a:r>
              <a:rPr lang="en-US" sz="1400" dirty="0">
                <a:latin typeface="Arial" panose="020B0604020202020204" pitchFamily="34" charset="0"/>
                <a:cs typeface="Arial" panose="020B0604020202020204" pitchFamily="34" charset="0"/>
              </a:rPr>
              <a:t>Zona and I are here to help you feel more comfortable with creating videos for your course. It is actually easier than you think. So let’s get started. </a:t>
            </a:r>
          </a:p>
        </p:txBody>
      </p:sp>
      <p:sp>
        <p:nvSpPr>
          <p:cNvPr id="5" name="TextBox 4">
            <a:extLst>
              <a:ext uri="{FF2B5EF4-FFF2-40B4-BE49-F238E27FC236}">
                <a16:creationId xmlns:a16="http://schemas.microsoft.com/office/drawing/2014/main" id="{98613E33-2965-41CE-A0CD-72D7B7450BD2}"/>
              </a:ext>
            </a:extLst>
          </p:cNvPr>
          <p:cNvSpPr txBox="1"/>
          <p:nvPr/>
        </p:nvSpPr>
        <p:spPr>
          <a:xfrm>
            <a:off x="579549" y="3682562"/>
            <a:ext cx="2266682" cy="923330"/>
          </a:xfrm>
          <a:prstGeom prst="rect">
            <a:avLst/>
          </a:prstGeom>
          <a:noFill/>
        </p:spPr>
        <p:txBody>
          <a:bodyPr wrap="square" rtlCol="0">
            <a:spAutoFit/>
          </a:bodyPr>
          <a:lstStyle/>
          <a:p>
            <a:r>
              <a:rPr lang="en-US" dirty="0"/>
              <a:t>See supplemental </a:t>
            </a:r>
            <a:r>
              <a:rPr lang="en-US"/>
              <a:t>information in notes below.</a:t>
            </a:r>
          </a:p>
        </p:txBody>
      </p:sp>
    </p:spTree>
    <p:extLst>
      <p:ext uri="{BB962C8B-B14F-4D97-AF65-F5344CB8AC3E}">
        <p14:creationId xmlns:p14="http://schemas.microsoft.com/office/powerpoint/2010/main" val="26571198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4175E52-91BA-444E-AA28-FBAEE831E895}"/>
              </a:ext>
            </a:extLst>
          </p:cNvPr>
          <p:cNvPicPr>
            <a:picLocks noChangeAspect="1"/>
          </p:cNvPicPr>
          <p:nvPr/>
        </p:nvPicPr>
        <p:blipFill>
          <a:blip r:embed="rId3"/>
          <a:stretch>
            <a:fillRect/>
          </a:stretch>
        </p:blipFill>
        <p:spPr>
          <a:xfrm>
            <a:off x="1841156" y="0"/>
            <a:ext cx="8376531" cy="5593661"/>
          </a:xfrm>
          <a:prstGeom prst="rect">
            <a:avLst/>
          </a:prstGeom>
        </p:spPr>
      </p:pic>
      <p:sp>
        <p:nvSpPr>
          <p:cNvPr id="2" name="Title 1">
            <a:extLst>
              <a:ext uri="{FF2B5EF4-FFF2-40B4-BE49-F238E27FC236}">
                <a16:creationId xmlns:a16="http://schemas.microsoft.com/office/drawing/2014/main" id="{4E8AB68F-7CF0-C84B-A49B-DA85194AAF50}"/>
              </a:ext>
            </a:extLst>
          </p:cNvPr>
          <p:cNvSpPr>
            <a:spLocks noGrp="1"/>
          </p:cNvSpPr>
          <p:nvPr>
            <p:ph type="title"/>
          </p:nvPr>
        </p:nvSpPr>
        <p:spPr>
          <a:xfrm>
            <a:off x="1402835" y="4565822"/>
            <a:ext cx="9525020" cy="2916704"/>
          </a:xfrm>
        </p:spPr>
        <p:txBody>
          <a:bodyPr/>
          <a:lstStyle/>
          <a:p>
            <a:r>
              <a:rPr lang="en-US" dirty="0">
                <a:solidFill>
                  <a:schemeClr val="bg1"/>
                </a:solidFill>
              </a:rPr>
              <a:t>Rule of thirds</a:t>
            </a:r>
          </a:p>
        </p:txBody>
      </p:sp>
      <p:sp>
        <p:nvSpPr>
          <p:cNvPr id="7" name="TextBox 6">
            <a:extLst>
              <a:ext uri="{FF2B5EF4-FFF2-40B4-BE49-F238E27FC236}">
                <a16:creationId xmlns:a16="http://schemas.microsoft.com/office/drawing/2014/main" id="{5C1C5D9D-9B7E-3D48-B8CC-CC45FA20E02C}"/>
              </a:ext>
            </a:extLst>
          </p:cNvPr>
          <p:cNvSpPr txBox="1"/>
          <p:nvPr/>
        </p:nvSpPr>
        <p:spPr>
          <a:xfrm>
            <a:off x="2644346" y="1596501"/>
            <a:ext cx="1853513" cy="2400657"/>
          </a:xfrm>
          <a:prstGeom prst="rect">
            <a:avLst/>
          </a:prstGeom>
          <a:noFill/>
        </p:spPr>
        <p:txBody>
          <a:bodyPr wrap="square" rtlCol="0">
            <a:spAutoFit/>
          </a:bodyPr>
          <a:lstStyle/>
          <a:p>
            <a:r>
              <a:rPr lang="en-US" sz="15000" dirty="0"/>
              <a:t>1</a:t>
            </a:r>
          </a:p>
        </p:txBody>
      </p:sp>
      <p:sp>
        <p:nvSpPr>
          <p:cNvPr id="8" name="TextBox 7">
            <a:extLst>
              <a:ext uri="{FF2B5EF4-FFF2-40B4-BE49-F238E27FC236}">
                <a16:creationId xmlns:a16="http://schemas.microsoft.com/office/drawing/2014/main" id="{6E35EE4F-82F7-9D42-A46C-D3CEE73EBB2D}"/>
              </a:ext>
            </a:extLst>
          </p:cNvPr>
          <p:cNvSpPr txBox="1"/>
          <p:nvPr/>
        </p:nvSpPr>
        <p:spPr>
          <a:xfrm>
            <a:off x="5504259" y="1596500"/>
            <a:ext cx="1853513" cy="2400657"/>
          </a:xfrm>
          <a:prstGeom prst="rect">
            <a:avLst/>
          </a:prstGeom>
          <a:noFill/>
        </p:spPr>
        <p:txBody>
          <a:bodyPr wrap="square" rtlCol="0">
            <a:spAutoFit/>
          </a:bodyPr>
          <a:lstStyle/>
          <a:p>
            <a:r>
              <a:rPr lang="en-US" sz="15000" dirty="0"/>
              <a:t>2</a:t>
            </a:r>
          </a:p>
        </p:txBody>
      </p:sp>
      <p:sp>
        <p:nvSpPr>
          <p:cNvPr id="9" name="TextBox 8">
            <a:extLst>
              <a:ext uri="{FF2B5EF4-FFF2-40B4-BE49-F238E27FC236}">
                <a16:creationId xmlns:a16="http://schemas.microsoft.com/office/drawing/2014/main" id="{A26A4E6C-CA1B-514E-B979-32C2392BA77F}"/>
              </a:ext>
            </a:extLst>
          </p:cNvPr>
          <p:cNvSpPr txBox="1"/>
          <p:nvPr/>
        </p:nvSpPr>
        <p:spPr>
          <a:xfrm>
            <a:off x="8329855" y="1596500"/>
            <a:ext cx="1853513" cy="2400657"/>
          </a:xfrm>
          <a:prstGeom prst="rect">
            <a:avLst/>
          </a:prstGeom>
          <a:noFill/>
        </p:spPr>
        <p:txBody>
          <a:bodyPr wrap="square" rtlCol="0">
            <a:spAutoFit/>
          </a:bodyPr>
          <a:lstStyle/>
          <a:p>
            <a:r>
              <a:rPr lang="en-US" sz="15000" dirty="0"/>
              <a:t>3</a:t>
            </a:r>
          </a:p>
        </p:txBody>
      </p:sp>
      <p:sp>
        <p:nvSpPr>
          <p:cNvPr id="10" name="TextBox 9">
            <a:extLst>
              <a:ext uri="{FF2B5EF4-FFF2-40B4-BE49-F238E27FC236}">
                <a16:creationId xmlns:a16="http://schemas.microsoft.com/office/drawing/2014/main" id="{8296A0DD-F958-634A-9974-6C07957FCF04}"/>
              </a:ext>
            </a:extLst>
          </p:cNvPr>
          <p:cNvSpPr txBox="1"/>
          <p:nvPr/>
        </p:nvSpPr>
        <p:spPr>
          <a:xfrm>
            <a:off x="0" y="7184571"/>
            <a:ext cx="12192000" cy="738664"/>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#6</a:t>
            </a:r>
          </a:p>
          <a:p>
            <a:r>
              <a:rPr lang="en-US" sz="1400" dirty="0">
                <a:latin typeface="Arial" panose="020B0604020202020204" pitchFamily="34" charset="0"/>
                <a:cs typeface="Arial" panose="020B0604020202020204" pitchFamily="34" charset="0"/>
              </a:rPr>
              <a:t>Understand the rule of thirds, instead of placing yourself or a graphic right in the middle all the time. Try to move yourself to one of the sides of the screen, it will give you more depth and air.</a:t>
            </a:r>
          </a:p>
        </p:txBody>
      </p:sp>
    </p:spTree>
    <p:extLst>
      <p:ext uri="{BB962C8B-B14F-4D97-AF65-F5344CB8AC3E}">
        <p14:creationId xmlns:p14="http://schemas.microsoft.com/office/powerpoint/2010/main" val="471110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000" fill="hold"/>
                                        <p:tgtEl>
                                          <p:spTgt spid="8"/>
                                        </p:tgtEl>
                                        <p:attrNameLst>
                                          <p:attrName>ppt_x</p:attrName>
                                        </p:attrNameLst>
                                      </p:cBhvr>
                                      <p:tavLst>
                                        <p:tav tm="0">
                                          <p:val>
                                            <p:strVal val="#ppt_x"/>
                                          </p:val>
                                        </p:tav>
                                        <p:tav tm="100000">
                                          <p:val>
                                            <p:strVal val="#ppt_x"/>
                                          </p:val>
                                        </p:tav>
                                      </p:tavLst>
                                    </p:anim>
                                    <p:anim calcmode="lin" valueType="num">
                                      <p:cBhvr additive="base">
                                        <p:cTn id="13" dur="10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1000" fill="hold"/>
                                        <p:tgtEl>
                                          <p:spTgt spid="9"/>
                                        </p:tgtEl>
                                        <p:attrNameLst>
                                          <p:attrName>ppt_x</p:attrName>
                                        </p:attrNameLst>
                                      </p:cBhvr>
                                      <p:tavLst>
                                        <p:tav tm="0">
                                          <p:val>
                                            <p:strVal val="#ppt_x"/>
                                          </p:val>
                                        </p:tav>
                                        <p:tav tm="100000">
                                          <p:val>
                                            <p:strVal val="#ppt_x"/>
                                          </p:val>
                                        </p:tav>
                                      </p:tavLst>
                                    </p:anim>
                                    <p:anim calcmode="lin" valueType="num">
                                      <p:cBhvr additive="base">
                                        <p:cTn id="1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8BCC6F4-A72A-7647-8DCF-D3FB071DFE48}"/>
              </a:ext>
            </a:extLst>
          </p:cNvPr>
          <p:cNvPicPr>
            <a:picLocks noChangeAspect="1"/>
          </p:cNvPicPr>
          <p:nvPr/>
        </p:nvPicPr>
        <p:blipFill>
          <a:blip r:embed="rId3"/>
          <a:stretch>
            <a:fillRect/>
          </a:stretch>
        </p:blipFill>
        <p:spPr>
          <a:xfrm>
            <a:off x="1805292" y="86198"/>
            <a:ext cx="8000189" cy="5400688"/>
          </a:xfrm>
          <a:prstGeom prst="rect">
            <a:avLst/>
          </a:prstGeom>
        </p:spPr>
      </p:pic>
      <p:sp>
        <p:nvSpPr>
          <p:cNvPr id="3" name="TextBox 2">
            <a:extLst>
              <a:ext uri="{FF2B5EF4-FFF2-40B4-BE49-F238E27FC236}">
                <a16:creationId xmlns:a16="http://schemas.microsoft.com/office/drawing/2014/main" id="{B4BC5335-0D2F-3245-BECF-AC79B3A8EB5D}"/>
              </a:ext>
            </a:extLst>
          </p:cNvPr>
          <p:cNvSpPr txBox="1"/>
          <p:nvPr/>
        </p:nvSpPr>
        <p:spPr>
          <a:xfrm>
            <a:off x="0" y="7184571"/>
            <a:ext cx="12192000" cy="523220"/>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#6</a:t>
            </a:r>
          </a:p>
          <a:p>
            <a:r>
              <a:rPr lang="en-US" sz="1400" dirty="0">
                <a:latin typeface="Arial" panose="020B0604020202020204" pitchFamily="34" charset="0"/>
                <a:cs typeface="Arial" panose="020B0604020202020204" pitchFamily="34" charset="0"/>
              </a:rPr>
              <a:t>Leaving room to one side will free an area for a bulleted list or other graphics to complement you while chatting about your subject, a pineapple.</a:t>
            </a:r>
          </a:p>
        </p:txBody>
      </p:sp>
    </p:spTree>
    <p:extLst>
      <p:ext uri="{BB962C8B-B14F-4D97-AF65-F5344CB8AC3E}">
        <p14:creationId xmlns:p14="http://schemas.microsoft.com/office/powerpoint/2010/main" val="6439512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C1F04A-9145-B049-AA17-FC6F40CC2F0E}"/>
              </a:ext>
            </a:extLst>
          </p:cNvPr>
          <p:cNvPicPr>
            <a:picLocks noChangeAspect="1"/>
          </p:cNvPicPr>
          <p:nvPr/>
        </p:nvPicPr>
        <p:blipFill>
          <a:blip r:embed="rId3"/>
          <a:stretch>
            <a:fillRect/>
          </a:stretch>
        </p:blipFill>
        <p:spPr>
          <a:xfrm>
            <a:off x="1906351" y="142403"/>
            <a:ext cx="7782398" cy="5311107"/>
          </a:xfrm>
          <a:prstGeom prst="rect">
            <a:avLst/>
          </a:prstGeom>
        </p:spPr>
      </p:pic>
      <p:sp>
        <p:nvSpPr>
          <p:cNvPr id="4" name="TextBox 3">
            <a:extLst>
              <a:ext uri="{FF2B5EF4-FFF2-40B4-BE49-F238E27FC236}">
                <a16:creationId xmlns:a16="http://schemas.microsoft.com/office/drawing/2014/main" id="{8E198622-DAF6-ED42-B43B-28BFF557B312}"/>
              </a:ext>
            </a:extLst>
          </p:cNvPr>
          <p:cNvSpPr txBox="1"/>
          <p:nvPr/>
        </p:nvSpPr>
        <p:spPr>
          <a:xfrm>
            <a:off x="2227634" y="1206230"/>
            <a:ext cx="3180945" cy="369332"/>
          </a:xfrm>
          <a:prstGeom prst="rect">
            <a:avLst/>
          </a:prstGeom>
          <a:noFill/>
        </p:spPr>
        <p:txBody>
          <a:bodyPr wrap="square" rtlCol="0">
            <a:spAutoFit/>
          </a:bodyPr>
          <a:lstStyle/>
          <a:p>
            <a:r>
              <a:rPr lang="en-US" dirty="0"/>
              <a:t>The Great Pineapple!</a:t>
            </a:r>
          </a:p>
        </p:txBody>
      </p:sp>
      <p:sp>
        <p:nvSpPr>
          <p:cNvPr id="7" name="TextBox 6">
            <a:extLst>
              <a:ext uri="{FF2B5EF4-FFF2-40B4-BE49-F238E27FC236}">
                <a16:creationId xmlns:a16="http://schemas.microsoft.com/office/drawing/2014/main" id="{C71D2738-0602-054E-8ADC-340556AE692C}"/>
              </a:ext>
            </a:extLst>
          </p:cNvPr>
          <p:cNvSpPr txBox="1"/>
          <p:nvPr/>
        </p:nvSpPr>
        <p:spPr>
          <a:xfrm>
            <a:off x="2616605" y="1575562"/>
            <a:ext cx="3180945" cy="369332"/>
          </a:xfrm>
          <a:prstGeom prst="rect">
            <a:avLst/>
          </a:prstGeom>
          <a:noFill/>
        </p:spPr>
        <p:txBody>
          <a:bodyPr wrap="square" rtlCol="0">
            <a:spAutoFit/>
          </a:bodyPr>
          <a:lstStyle/>
          <a:p>
            <a:r>
              <a:rPr lang="en-US" dirty="0"/>
              <a:t>Add Text Descriptions!</a:t>
            </a:r>
          </a:p>
        </p:txBody>
      </p:sp>
      <p:sp>
        <p:nvSpPr>
          <p:cNvPr id="9" name="TextBox 8">
            <a:extLst>
              <a:ext uri="{FF2B5EF4-FFF2-40B4-BE49-F238E27FC236}">
                <a16:creationId xmlns:a16="http://schemas.microsoft.com/office/drawing/2014/main" id="{ACB3D0AD-44BA-6246-A439-35C3ACB7F336}"/>
              </a:ext>
            </a:extLst>
          </p:cNvPr>
          <p:cNvSpPr txBox="1"/>
          <p:nvPr/>
        </p:nvSpPr>
        <p:spPr>
          <a:xfrm>
            <a:off x="2971732" y="1944894"/>
            <a:ext cx="3180945" cy="369332"/>
          </a:xfrm>
          <a:prstGeom prst="rect">
            <a:avLst/>
          </a:prstGeom>
          <a:noFill/>
        </p:spPr>
        <p:txBody>
          <a:bodyPr wrap="square" rtlCol="0">
            <a:spAutoFit/>
          </a:bodyPr>
          <a:lstStyle/>
          <a:p>
            <a:r>
              <a:rPr lang="en-US" dirty="0"/>
              <a:t>Leaves room for Graphics</a:t>
            </a:r>
          </a:p>
        </p:txBody>
      </p:sp>
      <p:pic>
        <p:nvPicPr>
          <p:cNvPr id="10" name="Picture 9">
            <a:extLst>
              <a:ext uri="{FF2B5EF4-FFF2-40B4-BE49-F238E27FC236}">
                <a16:creationId xmlns:a16="http://schemas.microsoft.com/office/drawing/2014/main" id="{A781A25B-5310-D848-B6BE-80E89DF279E7}"/>
              </a:ext>
            </a:extLst>
          </p:cNvPr>
          <p:cNvPicPr>
            <a:picLocks noChangeAspect="1"/>
          </p:cNvPicPr>
          <p:nvPr/>
        </p:nvPicPr>
        <p:blipFill>
          <a:blip r:embed="rId4"/>
          <a:stretch>
            <a:fillRect/>
          </a:stretch>
        </p:blipFill>
        <p:spPr>
          <a:xfrm>
            <a:off x="3126587" y="2906708"/>
            <a:ext cx="2281992" cy="1538494"/>
          </a:xfrm>
          <a:prstGeom prst="rect">
            <a:avLst/>
          </a:prstGeom>
        </p:spPr>
      </p:pic>
      <p:sp>
        <p:nvSpPr>
          <p:cNvPr id="8" name="TextBox 7">
            <a:extLst>
              <a:ext uri="{FF2B5EF4-FFF2-40B4-BE49-F238E27FC236}">
                <a16:creationId xmlns:a16="http://schemas.microsoft.com/office/drawing/2014/main" id="{2280A28F-07BB-0140-963D-E304697B3E91}"/>
              </a:ext>
            </a:extLst>
          </p:cNvPr>
          <p:cNvSpPr txBox="1"/>
          <p:nvPr/>
        </p:nvSpPr>
        <p:spPr>
          <a:xfrm>
            <a:off x="0" y="7184571"/>
            <a:ext cx="12192000" cy="523220"/>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#6</a:t>
            </a:r>
          </a:p>
          <a:p>
            <a:r>
              <a:rPr lang="en-US" sz="1400" dirty="0">
                <a:latin typeface="Arial" panose="020B0604020202020204" pitchFamily="34" charset="0"/>
                <a:cs typeface="Arial" panose="020B0604020202020204" pitchFamily="34" charset="0"/>
              </a:rPr>
              <a:t>Graphics with text?</a:t>
            </a:r>
          </a:p>
        </p:txBody>
      </p:sp>
    </p:spTree>
    <p:extLst>
      <p:ext uri="{BB962C8B-B14F-4D97-AF65-F5344CB8AC3E}">
        <p14:creationId xmlns:p14="http://schemas.microsoft.com/office/powerpoint/2010/main" val="11377309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7E9C8A4-AEFC-9F48-8420-9CA6AD7EF58D}"/>
              </a:ext>
            </a:extLst>
          </p:cNvPr>
          <p:cNvPicPr>
            <a:picLocks noChangeAspect="1"/>
          </p:cNvPicPr>
          <p:nvPr/>
        </p:nvPicPr>
        <p:blipFill>
          <a:blip r:embed="rId3"/>
          <a:stretch>
            <a:fillRect/>
          </a:stretch>
        </p:blipFill>
        <p:spPr>
          <a:xfrm>
            <a:off x="1566152" y="536407"/>
            <a:ext cx="8394971" cy="4349202"/>
          </a:xfrm>
          <a:prstGeom prst="rect">
            <a:avLst/>
          </a:prstGeom>
        </p:spPr>
      </p:pic>
      <p:sp>
        <p:nvSpPr>
          <p:cNvPr id="6" name="Rectangle 5">
            <a:extLst>
              <a:ext uri="{FF2B5EF4-FFF2-40B4-BE49-F238E27FC236}">
                <a16:creationId xmlns:a16="http://schemas.microsoft.com/office/drawing/2014/main" id="{CDFFFE8A-962B-3445-B64B-BCE889234B04}"/>
              </a:ext>
            </a:extLst>
          </p:cNvPr>
          <p:cNvSpPr/>
          <p:nvPr/>
        </p:nvSpPr>
        <p:spPr>
          <a:xfrm>
            <a:off x="2519463" y="3968247"/>
            <a:ext cx="4260715" cy="3202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CB3D0AD-44BA-6246-A439-35C3ACB7F336}"/>
              </a:ext>
            </a:extLst>
          </p:cNvPr>
          <p:cNvSpPr txBox="1"/>
          <p:nvPr/>
        </p:nvSpPr>
        <p:spPr>
          <a:xfrm>
            <a:off x="3599233" y="3968247"/>
            <a:ext cx="3180945" cy="369332"/>
          </a:xfrm>
          <a:prstGeom prst="rect">
            <a:avLst/>
          </a:prstGeom>
          <a:noFill/>
        </p:spPr>
        <p:txBody>
          <a:bodyPr wrap="square" rtlCol="0">
            <a:spAutoFit/>
          </a:bodyPr>
          <a:lstStyle/>
          <a:p>
            <a:r>
              <a:rPr lang="en-US" dirty="0">
                <a:solidFill>
                  <a:schemeClr val="bg1"/>
                </a:solidFill>
              </a:rPr>
              <a:t>My First &amp; Last Name</a:t>
            </a:r>
          </a:p>
        </p:txBody>
      </p:sp>
      <p:pic>
        <p:nvPicPr>
          <p:cNvPr id="11" name="Picture 10">
            <a:extLst>
              <a:ext uri="{FF2B5EF4-FFF2-40B4-BE49-F238E27FC236}">
                <a16:creationId xmlns:a16="http://schemas.microsoft.com/office/drawing/2014/main" id="{FD9238A2-57B3-2E4B-BDC0-9FB8D7D224B4}"/>
              </a:ext>
            </a:extLst>
          </p:cNvPr>
          <p:cNvPicPr>
            <a:picLocks noChangeAspect="1"/>
          </p:cNvPicPr>
          <p:nvPr/>
        </p:nvPicPr>
        <p:blipFill>
          <a:blip r:embed="rId4"/>
          <a:stretch>
            <a:fillRect/>
          </a:stretch>
        </p:blipFill>
        <p:spPr>
          <a:xfrm flipH="1">
            <a:off x="6974730" y="1527244"/>
            <a:ext cx="1624519" cy="1108655"/>
          </a:xfrm>
          <a:prstGeom prst="rect">
            <a:avLst/>
          </a:prstGeom>
        </p:spPr>
      </p:pic>
      <p:sp>
        <p:nvSpPr>
          <p:cNvPr id="12" name="TextBox 11">
            <a:extLst>
              <a:ext uri="{FF2B5EF4-FFF2-40B4-BE49-F238E27FC236}">
                <a16:creationId xmlns:a16="http://schemas.microsoft.com/office/drawing/2014/main" id="{6BF50102-938A-054A-9EBA-8ECA3636B2D3}"/>
              </a:ext>
            </a:extLst>
          </p:cNvPr>
          <p:cNvSpPr txBox="1"/>
          <p:nvPr/>
        </p:nvSpPr>
        <p:spPr>
          <a:xfrm>
            <a:off x="6957701" y="1536972"/>
            <a:ext cx="1502926" cy="369332"/>
          </a:xfrm>
          <a:prstGeom prst="rect">
            <a:avLst/>
          </a:prstGeom>
          <a:noFill/>
        </p:spPr>
        <p:txBody>
          <a:bodyPr wrap="square" rtlCol="0">
            <a:spAutoFit/>
          </a:bodyPr>
          <a:lstStyle/>
          <a:p>
            <a:r>
              <a:rPr lang="en-US" dirty="0">
                <a:solidFill>
                  <a:schemeClr val="bg1"/>
                </a:solidFill>
              </a:rPr>
              <a:t>Pineapple</a:t>
            </a:r>
          </a:p>
        </p:txBody>
      </p:sp>
      <p:sp>
        <p:nvSpPr>
          <p:cNvPr id="7" name="TextBox 6">
            <a:extLst>
              <a:ext uri="{FF2B5EF4-FFF2-40B4-BE49-F238E27FC236}">
                <a16:creationId xmlns:a16="http://schemas.microsoft.com/office/drawing/2014/main" id="{B8C84924-9D5D-1F42-A839-A86C0B95A701}"/>
              </a:ext>
            </a:extLst>
          </p:cNvPr>
          <p:cNvSpPr txBox="1"/>
          <p:nvPr/>
        </p:nvSpPr>
        <p:spPr>
          <a:xfrm>
            <a:off x="0" y="7184571"/>
            <a:ext cx="12192000" cy="1600438"/>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#6</a:t>
            </a:r>
          </a:p>
          <a:p>
            <a:r>
              <a:rPr lang="en-US" sz="1400" dirty="0">
                <a:latin typeface="Arial" panose="020B0604020202020204" pitchFamily="34" charset="0"/>
                <a:cs typeface="Arial" panose="020B0604020202020204" pitchFamily="34" charset="0"/>
              </a:rPr>
              <a:t>Like I said before, when shooting with your phone, don’t use it in the vertical mode, use it in the landscape instead. You want to leave room for other things to join the video such as the name of the person your interviewing or graphics/images. </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Vertical spacing, your head should be about center. Remember, those VOGLERS would be happy to show you how to use your phone for recording video. </a:t>
            </a:r>
          </a:p>
          <a:p>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087494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16647-4236-5A41-A346-DB8D895C6A5E}"/>
              </a:ext>
            </a:extLst>
          </p:cNvPr>
          <p:cNvSpPr txBox="1">
            <a:spLocks/>
          </p:cNvSpPr>
          <p:nvPr/>
        </p:nvSpPr>
        <p:spPr>
          <a:xfrm>
            <a:off x="405310" y="258520"/>
            <a:ext cx="10624640" cy="698743"/>
          </a:xfrm>
          <a:prstGeom prst="rect">
            <a:avLst/>
          </a:prstGeom>
        </p:spPr>
        <p:txBody>
          <a:bodyPr>
            <a:noAutofit/>
          </a:bodyPr>
          <a:lst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a:lstStyle>
          <a:p>
            <a:r>
              <a:rPr lang="en-US" sz="2800" dirty="0"/>
              <a:t>Benefits of Educational Video</a:t>
            </a:r>
          </a:p>
        </p:txBody>
      </p:sp>
      <p:sp>
        <p:nvSpPr>
          <p:cNvPr id="3" name="Content Placeholder 2">
            <a:extLst>
              <a:ext uri="{FF2B5EF4-FFF2-40B4-BE49-F238E27FC236}">
                <a16:creationId xmlns:a16="http://schemas.microsoft.com/office/drawing/2014/main" id="{4946BDA4-FD53-3840-8ABF-13E2E27B623D}"/>
              </a:ext>
            </a:extLst>
          </p:cNvPr>
          <p:cNvSpPr txBox="1">
            <a:spLocks/>
          </p:cNvSpPr>
          <p:nvPr/>
        </p:nvSpPr>
        <p:spPr>
          <a:xfrm>
            <a:off x="720918" y="1435102"/>
            <a:ext cx="6783023" cy="3438567"/>
          </a:xfrm>
          <a:prstGeom prst="rect">
            <a:avLst/>
          </a:prstGeom>
        </p:spPr>
        <p:txBody>
          <a:bodyPr>
            <a:noAutofit/>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r>
              <a:rPr lang="en-US" b="1" dirty="0">
                <a:latin typeface="Arial" panose="020B0604020202020204" pitchFamily="34" charset="0"/>
                <a:cs typeface="Arial" panose="020B0604020202020204" pitchFamily="34" charset="0"/>
              </a:rPr>
              <a:t>Add social presence to an online course</a:t>
            </a:r>
          </a:p>
          <a:p>
            <a:r>
              <a:rPr lang="en-US" b="1" dirty="0">
                <a:latin typeface="Arial" panose="020B0604020202020204" pitchFamily="34" charset="0"/>
                <a:cs typeface="Arial" panose="020B0604020202020204" pitchFamily="34" charset="0"/>
              </a:rPr>
              <a:t>Demonstrate a process or procedure</a:t>
            </a:r>
          </a:p>
          <a:p>
            <a:r>
              <a:rPr lang="en-US" b="1" dirty="0">
                <a:latin typeface="Arial" panose="020B0604020202020204" pitchFamily="34" charset="0"/>
                <a:cs typeface="Arial" panose="020B0604020202020204" pitchFamily="34" charset="0"/>
              </a:rPr>
              <a:t>Allow students to review material</a:t>
            </a:r>
          </a:p>
          <a:p>
            <a:r>
              <a:rPr lang="en-US" b="1" dirty="0">
                <a:latin typeface="Arial" panose="020B0604020202020204" pitchFamily="34" charset="0"/>
                <a:cs typeface="Arial" panose="020B0604020202020204" pitchFamily="34" charset="0"/>
              </a:rPr>
              <a:t>Assist non-native English speakers</a:t>
            </a:r>
          </a:p>
          <a:p>
            <a:r>
              <a:rPr lang="en-US" b="1" dirty="0">
                <a:latin typeface="Arial" panose="020B0604020202020204" pitchFamily="34" charset="0"/>
                <a:cs typeface="Arial" panose="020B0604020202020204" pitchFamily="34" charset="0"/>
              </a:rPr>
              <a:t>Inspire and engage students</a:t>
            </a:r>
          </a:p>
          <a:p>
            <a:r>
              <a:rPr lang="en-US" b="1" dirty="0">
                <a:latin typeface="Arial" panose="020B0604020202020204" pitchFamily="34" charset="0"/>
                <a:cs typeface="Arial" panose="020B0604020202020204" pitchFamily="34" charset="0"/>
              </a:rPr>
              <a:t>Draw connections to real-world experiences</a:t>
            </a:r>
          </a:p>
        </p:txBody>
      </p:sp>
    </p:spTree>
    <p:extLst>
      <p:ext uri="{BB962C8B-B14F-4D97-AF65-F5344CB8AC3E}">
        <p14:creationId xmlns:p14="http://schemas.microsoft.com/office/powerpoint/2010/main" val="1813303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0FA199-3E7D-D74A-A970-1AF184801E71}"/>
              </a:ext>
            </a:extLst>
          </p:cNvPr>
          <p:cNvPicPr>
            <a:picLocks noChangeAspect="1"/>
          </p:cNvPicPr>
          <p:nvPr/>
        </p:nvPicPr>
        <p:blipFill>
          <a:blip r:embed="rId3"/>
          <a:stretch>
            <a:fillRect/>
          </a:stretch>
        </p:blipFill>
        <p:spPr>
          <a:xfrm>
            <a:off x="2209647" y="0"/>
            <a:ext cx="6599073" cy="5258814"/>
          </a:xfrm>
          <a:prstGeom prst="rect">
            <a:avLst/>
          </a:prstGeom>
          <a:effectLst>
            <a:outerShdw blurRad="50800" dist="38100" dir="2700000" algn="tl" rotWithShape="0">
              <a:prstClr val="black">
                <a:alpha val="40000"/>
              </a:prstClr>
            </a:outerShdw>
          </a:effectLst>
        </p:spPr>
      </p:pic>
      <p:sp>
        <p:nvSpPr>
          <p:cNvPr id="4" name="Down Arrow 3">
            <a:extLst>
              <a:ext uri="{FF2B5EF4-FFF2-40B4-BE49-F238E27FC236}">
                <a16:creationId xmlns:a16="http://schemas.microsoft.com/office/drawing/2014/main" id="{F21D0FAC-D81D-7248-8CB5-965159D8411C}"/>
              </a:ext>
            </a:extLst>
          </p:cNvPr>
          <p:cNvSpPr/>
          <p:nvPr/>
        </p:nvSpPr>
        <p:spPr>
          <a:xfrm rot="17829619">
            <a:off x="1859279" y="3169922"/>
            <a:ext cx="314960" cy="660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56171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8666E-F2D8-4C45-9AE3-1E8FB251123D}"/>
              </a:ext>
            </a:extLst>
          </p:cNvPr>
          <p:cNvSpPr>
            <a:spLocks noGrp="1"/>
          </p:cNvSpPr>
          <p:nvPr>
            <p:ph type="title"/>
          </p:nvPr>
        </p:nvSpPr>
        <p:spPr>
          <a:xfrm>
            <a:off x="685801" y="179961"/>
            <a:ext cx="10396882" cy="1151965"/>
          </a:xfrm>
        </p:spPr>
        <p:txBody>
          <a:bodyPr/>
          <a:lstStyle/>
          <a:p>
            <a:r>
              <a:rPr lang="en-US" dirty="0"/>
              <a:t>Good lighting</a:t>
            </a:r>
          </a:p>
        </p:txBody>
      </p:sp>
      <p:sp>
        <p:nvSpPr>
          <p:cNvPr id="3" name="Text Placeholder 2">
            <a:extLst>
              <a:ext uri="{FF2B5EF4-FFF2-40B4-BE49-F238E27FC236}">
                <a16:creationId xmlns:a16="http://schemas.microsoft.com/office/drawing/2014/main" id="{FA438948-8DBF-DA44-8C9E-6AF46744843F}"/>
              </a:ext>
            </a:extLst>
          </p:cNvPr>
          <p:cNvSpPr>
            <a:spLocks noGrp="1"/>
          </p:cNvSpPr>
          <p:nvPr>
            <p:ph type="body" idx="1"/>
          </p:nvPr>
        </p:nvSpPr>
        <p:spPr/>
        <p:txBody>
          <a:bodyPr/>
          <a:lstStyle/>
          <a:p>
            <a:r>
              <a:rPr lang="en-US" dirty="0"/>
              <a:t>Good</a:t>
            </a:r>
          </a:p>
        </p:txBody>
      </p:sp>
      <p:pic>
        <p:nvPicPr>
          <p:cNvPr id="13" name="Picture Placeholder 12">
            <a:extLst>
              <a:ext uri="{FF2B5EF4-FFF2-40B4-BE49-F238E27FC236}">
                <a16:creationId xmlns:a16="http://schemas.microsoft.com/office/drawing/2014/main" id="{C9EDF1EA-06F7-234F-8BDA-BC8F53136E0E}"/>
              </a:ext>
            </a:extLst>
          </p:cNvPr>
          <p:cNvPicPr>
            <a:picLocks noGrp="1" noChangeAspect="1"/>
          </p:cNvPicPr>
          <p:nvPr>
            <p:ph type="pic" idx="15"/>
          </p:nvPr>
        </p:nvPicPr>
        <p:blipFill>
          <a:blip r:embed="rId3"/>
          <a:stretch>
            <a:fillRect/>
          </a:stretch>
        </p:blipFill>
        <p:spPr>
          <a:xfrm>
            <a:off x="628458" y="1584917"/>
            <a:ext cx="3310128" cy="1858764"/>
          </a:xfrm>
        </p:spPr>
      </p:pic>
      <p:sp>
        <p:nvSpPr>
          <p:cNvPr id="5" name="Text Placeholder 4">
            <a:extLst>
              <a:ext uri="{FF2B5EF4-FFF2-40B4-BE49-F238E27FC236}">
                <a16:creationId xmlns:a16="http://schemas.microsoft.com/office/drawing/2014/main" id="{7764BA86-B66F-4C44-82FF-CD1C98ADD4DA}"/>
              </a:ext>
            </a:extLst>
          </p:cNvPr>
          <p:cNvSpPr>
            <a:spLocks noGrp="1"/>
          </p:cNvSpPr>
          <p:nvPr>
            <p:ph type="body" sz="half" idx="18"/>
          </p:nvPr>
        </p:nvSpPr>
        <p:spPr/>
        <p:txBody>
          <a:bodyPr/>
          <a:lstStyle/>
          <a:p>
            <a:r>
              <a:rPr lang="en-US" dirty="0"/>
              <a:t>Even light all around</a:t>
            </a:r>
          </a:p>
        </p:txBody>
      </p:sp>
      <p:sp>
        <p:nvSpPr>
          <p:cNvPr id="6" name="Text Placeholder 5">
            <a:extLst>
              <a:ext uri="{FF2B5EF4-FFF2-40B4-BE49-F238E27FC236}">
                <a16:creationId xmlns:a16="http://schemas.microsoft.com/office/drawing/2014/main" id="{4E70BC08-58BE-A24B-8E6A-12BCE95CECFC}"/>
              </a:ext>
            </a:extLst>
          </p:cNvPr>
          <p:cNvSpPr>
            <a:spLocks noGrp="1"/>
          </p:cNvSpPr>
          <p:nvPr>
            <p:ph type="body" sz="quarter" idx="3"/>
          </p:nvPr>
        </p:nvSpPr>
        <p:spPr/>
        <p:txBody>
          <a:bodyPr/>
          <a:lstStyle/>
          <a:p>
            <a:r>
              <a:rPr lang="en-US" dirty="0"/>
              <a:t>Not so Good</a:t>
            </a:r>
          </a:p>
        </p:txBody>
      </p:sp>
      <p:pic>
        <p:nvPicPr>
          <p:cNvPr id="15" name="Picture Placeholder 14">
            <a:extLst>
              <a:ext uri="{FF2B5EF4-FFF2-40B4-BE49-F238E27FC236}">
                <a16:creationId xmlns:a16="http://schemas.microsoft.com/office/drawing/2014/main" id="{C6F6098C-E17E-BC48-A8C1-DF0863FB077A}"/>
              </a:ext>
            </a:extLst>
          </p:cNvPr>
          <p:cNvPicPr>
            <a:picLocks noGrp="1" noChangeAspect="1"/>
          </p:cNvPicPr>
          <p:nvPr>
            <p:ph type="pic" idx="21"/>
          </p:nvPr>
        </p:nvPicPr>
        <p:blipFill>
          <a:blip r:embed="rId4"/>
          <a:stretch>
            <a:fillRect/>
          </a:stretch>
        </p:blipFill>
        <p:spPr>
          <a:xfrm>
            <a:off x="4235999" y="1582920"/>
            <a:ext cx="3310128" cy="1862758"/>
          </a:xfrm>
        </p:spPr>
      </p:pic>
      <p:sp>
        <p:nvSpPr>
          <p:cNvPr id="8" name="Text Placeholder 7">
            <a:extLst>
              <a:ext uri="{FF2B5EF4-FFF2-40B4-BE49-F238E27FC236}">
                <a16:creationId xmlns:a16="http://schemas.microsoft.com/office/drawing/2014/main" id="{E5C54B5C-2693-0F4A-98E3-B46162567309}"/>
              </a:ext>
            </a:extLst>
          </p:cNvPr>
          <p:cNvSpPr>
            <a:spLocks noGrp="1"/>
          </p:cNvSpPr>
          <p:nvPr>
            <p:ph type="body" sz="half" idx="19"/>
          </p:nvPr>
        </p:nvSpPr>
        <p:spPr/>
        <p:txBody>
          <a:bodyPr/>
          <a:lstStyle/>
          <a:p>
            <a:r>
              <a:rPr lang="en-US" dirty="0"/>
              <a:t>Back light creates a silhouette</a:t>
            </a:r>
          </a:p>
        </p:txBody>
      </p:sp>
      <p:sp>
        <p:nvSpPr>
          <p:cNvPr id="9" name="Text Placeholder 8">
            <a:extLst>
              <a:ext uri="{FF2B5EF4-FFF2-40B4-BE49-F238E27FC236}">
                <a16:creationId xmlns:a16="http://schemas.microsoft.com/office/drawing/2014/main" id="{1D03D160-BECD-504B-96F8-AC742B98FBCD}"/>
              </a:ext>
            </a:extLst>
          </p:cNvPr>
          <p:cNvSpPr>
            <a:spLocks noGrp="1"/>
          </p:cNvSpPr>
          <p:nvPr>
            <p:ph type="body" sz="quarter" idx="13"/>
          </p:nvPr>
        </p:nvSpPr>
        <p:spPr/>
        <p:txBody>
          <a:bodyPr/>
          <a:lstStyle/>
          <a:p>
            <a:r>
              <a:rPr lang="en-US" dirty="0"/>
              <a:t>Good</a:t>
            </a:r>
          </a:p>
        </p:txBody>
      </p:sp>
      <p:pic>
        <p:nvPicPr>
          <p:cNvPr id="17" name="Picture Placeholder 16">
            <a:extLst>
              <a:ext uri="{FF2B5EF4-FFF2-40B4-BE49-F238E27FC236}">
                <a16:creationId xmlns:a16="http://schemas.microsoft.com/office/drawing/2014/main" id="{9772802E-2805-B948-8C3B-DCB07F870C34}"/>
              </a:ext>
            </a:extLst>
          </p:cNvPr>
          <p:cNvPicPr>
            <a:picLocks noGrp="1" noChangeAspect="1"/>
          </p:cNvPicPr>
          <p:nvPr>
            <p:ph type="pic" idx="22"/>
          </p:nvPr>
        </p:nvPicPr>
        <p:blipFill>
          <a:blip r:embed="rId5"/>
          <a:stretch>
            <a:fillRect/>
          </a:stretch>
        </p:blipFill>
        <p:spPr>
          <a:xfrm>
            <a:off x="7790649" y="1582920"/>
            <a:ext cx="2773589" cy="1842311"/>
          </a:xfrm>
        </p:spPr>
      </p:pic>
      <p:sp>
        <p:nvSpPr>
          <p:cNvPr id="11" name="Text Placeholder 10">
            <a:extLst>
              <a:ext uri="{FF2B5EF4-FFF2-40B4-BE49-F238E27FC236}">
                <a16:creationId xmlns:a16="http://schemas.microsoft.com/office/drawing/2014/main" id="{B95FE3B1-B4AD-B64A-9767-9170A04AE308}"/>
              </a:ext>
            </a:extLst>
          </p:cNvPr>
          <p:cNvSpPr>
            <a:spLocks noGrp="1"/>
          </p:cNvSpPr>
          <p:nvPr>
            <p:ph type="body" sz="half" idx="20"/>
          </p:nvPr>
        </p:nvSpPr>
        <p:spPr/>
        <p:txBody>
          <a:bodyPr/>
          <a:lstStyle/>
          <a:p>
            <a:r>
              <a:rPr lang="en-US" dirty="0"/>
              <a:t>Natural light with lamp</a:t>
            </a:r>
          </a:p>
        </p:txBody>
      </p:sp>
      <p:sp>
        <p:nvSpPr>
          <p:cNvPr id="4" name="TextBox 3">
            <a:extLst>
              <a:ext uri="{FF2B5EF4-FFF2-40B4-BE49-F238E27FC236}">
                <a16:creationId xmlns:a16="http://schemas.microsoft.com/office/drawing/2014/main" id="{34146565-E809-DE4F-AC61-AFBABE0A7068}"/>
              </a:ext>
            </a:extLst>
          </p:cNvPr>
          <p:cNvSpPr txBox="1"/>
          <p:nvPr/>
        </p:nvSpPr>
        <p:spPr>
          <a:xfrm>
            <a:off x="0" y="7184571"/>
            <a:ext cx="12192000" cy="95410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#1</a:t>
            </a:r>
          </a:p>
          <a:p>
            <a:r>
              <a:rPr lang="en-US" sz="1400" dirty="0">
                <a:latin typeface="Arial" panose="020B0604020202020204" pitchFamily="34" charset="0"/>
                <a:cs typeface="Arial" panose="020B0604020202020204" pitchFamily="34" charset="0"/>
              </a:rPr>
              <a:t>Have good Lighting, a couple of lamps should do the job, but natural light from your window would be best. You don’t want the light behind you but to the side or directly in front of you. Natural light would be best, or if you need more light then you can use a desk lamp to help light you as well.</a:t>
            </a:r>
          </a:p>
          <a:p>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267710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8666E-F2D8-4C45-9AE3-1E8FB251123D}"/>
              </a:ext>
            </a:extLst>
          </p:cNvPr>
          <p:cNvSpPr>
            <a:spLocks noGrp="1"/>
          </p:cNvSpPr>
          <p:nvPr>
            <p:ph type="title"/>
          </p:nvPr>
        </p:nvSpPr>
        <p:spPr>
          <a:xfrm>
            <a:off x="685801" y="179961"/>
            <a:ext cx="10396882" cy="1151965"/>
          </a:xfrm>
        </p:spPr>
        <p:txBody>
          <a:bodyPr/>
          <a:lstStyle/>
          <a:p>
            <a:r>
              <a:rPr lang="en-US" dirty="0"/>
              <a:t>Clean background</a:t>
            </a:r>
          </a:p>
        </p:txBody>
      </p:sp>
      <p:sp>
        <p:nvSpPr>
          <p:cNvPr id="3" name="Text Placeholder 2">
            <a:extLst>
              <a:ext uri="{FF2B5EF4-FFF2-40B4-BE49-F238E27FC236}">
                <a16:creationId xmlns:a16="http://schemas.microsoft.com/office/drawing/2014/main" id="{FA438948-8DBF-DA44-8C9E-6AF46744843F}"/>
              </a:ext>
            </a:extLst>
          </p:cNvPr>
          <p:cNvSpPr>
            <a:spLocks noGrp="1"/>
          </p:cNvSpPr>
          <p:nvPr>
            <p:ph type="body" idx="1"/>
          </p:nvPr>
        </p:nvSpPr>
        <p:spPr/>
        <p:txBody>
          <a:bodyPr/>
          <a:lstStyle/>
          <a:p>
            <a:r>
              <a:rPr lang="en-US" dirty="0"/>
              <a:t>Clean your house</a:t>
            </a:r>
          </a:p>
        </p:txBody>
      </p:sp>
      <p:pic>
        <p:nvPicPr>
          <p:cNvPr id="13" name="Picture Placeholder 12">
            <a:extLst>
              <a:ext uri="{FF2B5EF4-FFF2-40B4-BE49-F238E27FC236}">
                <a16:creationId xmlns:a16="http://schemas.microsoft.com/office/drawing/2014/main" id="{C9EDF1EA-06F7-234F-8BDA-BC8F53136E0E}"/>
              </a:ext>
            </a:extLst>
          </p:cNvPr>
          <p:cNvPicPr>
            <a:picLocks noGrp="1" noChangeAspect="1"/>
          </p:cNvPicPr>
          <p:nvPr>
            <p:ph type="pic" idx="15"/>
          </p:nvPr>
        </p:nvPicPr>
        <p:blipFill>
          <a:blip r:embed="rId3"/>
          <a:stretch>
            <a:fillRect/>
          </a:stretch>
        </p:blipFill>
        <p:spPr>
          <a:xfrm>
            <a:off x="458483" y="1429967"/>
            <a:ext cx="3650079" cy="2168665"/>
          </a:xfrm>
        </p:spPr>
      </p:pic>
      <p:sp>
        <p:nvSpPr>
          <p:cNvPr id="5" name="Text Placeholder 4">
            <a:extLst>
              <a:ext uri="{FF2B5EF4-FFF2-40B4-BE49-F238E27FC236}">
                <a16:creationId xmlns:a16="http://schemas.microsoft.com/office/drawing/2014/main" id="{7764BA86-B66F-4C44-82FF-CD1C98ADD4DA}"/>
              </a:ext>
            </a:extLst>
          </p:cNvPr>
          <p:cNvSpPr>
            <a:spLocks noGrp="1"/>
          </p:cNvSpPr>
          <p:nvPr>
            <p:ph type="body" sz="half" idx="18"/>
          </p:nvPr>
        </p:nvSpPr>
        <p:spPr/>
        <p:txBody>
          <a:bodyPr/>
          <a:lstStyle/>
          <a:p>
            <a:r>
              <a:rPr lang="en-US" dirty="0"/>
              <a:t>A well designed room</a:t>
            </a:r>
          </a:p>
        </p:txBody>
      </p:sp>
      <p:sp>
        <p:nvSpPr>
          <p:cNvPr id="6" name="Text Placeholder 5">
            <a:extLst>
              <a:ext uri="{FF2B5EF4-FFF2-40B4-BE49-F238E27FC236}">
                <a16:creationId xmlns:a16="http://schemas.microsoft.com/office/drawing/2014/main" id="{4E70BC08-58BE-A24B-8E6A-12BCE95CECFC}"/>
              </a:ext>
            </a:extLst>
          </p:cNvPr>
          <p:cNvSpPr>
            <a:spLocks noGrp="1"/>
          </p:cNvSpPr>
          <p:nvPr>
            <p:ph type="body" sz="quarter" idx="3"/>
          </p:nvPr>
        </p:nvSpPr>
        <p:spPr/>
        <p:txBody>
          <a:bodyPr/>
          <a:lstStyle/>
          <a:p>
            <a:r>
              <a:rPr lang="en-US" dirty="0"/>
              <a:t>Nice Background</a:t>
            </a:r>
          </a:p>
        </p:txBody>
      </p:sp>
      <p:pic>
        <p:nvPicPr>
          <p:cNvPr id="15" name="Picture Placeholder 14">
            <a:extLst>
              <a:ext uri="{FF2B5EF4-FFF2-40B4-BE49-F238E27FC236}">
                <a16:creationId xmlns:a16="http://schemas.microsoft.com/office/drawing/2014/main" id="{C6F6098C-E17E-BC48-A8C1-DF0863FB077A}"/>
              </a:ext>
            </a:extLst>
          </p:cNvPr>
          <p:cNvPicPr>
            <a:picLocks noGrp="1" noChangeAspect="1"/>
          </p:cNvPicPr>
          <p:nvPr>
            <p:ph type="pic" idx="21"/>
          </p:nvPr>
        </p:nvPicPr>
        <p:blipFill>
          <a:blip r:embed="rId4"/>
          <a:stretch>
            <a:fillRect/>
          </a:stretch>
        </p:blipFill>
        <p:spPr>
          <a:xfrm>
            <a:off x="4267110" y="1429967"/>
            <a:ext cx="3247906" cy="2168665"/>
          </a:xfrm>
        </p:spPr>
      </p:pic>
      <p:sp>
        <p:nvSpPr>
          <p:cNvPr id="8" name="Text Placeholder 7">
            <a:extLst>
              <a:ext uri="{FF2B5EF4-FFF2-40B4-BE49-F238E27FC236}">
                <a16:creationId xmlns:a16="http://schemas.microsoft.com/office/drawing/2014/main" id="{E5C54B5C-2693-0F4A-98E3-B46162567309}"/>
              </a:ext>
            </a:extLst>
          </p:cNvPr>
          <p:cNvSpPr>
            <a:spLocks noGrp="1"/>
          </p:cNvSpPr>
          <p:nvPr>
            <p:ph type="body" sz="half" idx="19"/>
          </p:nvPr>
        </p:nvSpPr>
        <p:spPr/>
        <p:txBody>
          <a:bodyPr/>
          <a:lstStyle/>
          <a:p>
            <a:r>
              <a:rPr lang="en-US" dirty="0"/>
              <a:t>Clean wall, bedsheet, etc.</a:t>
            </a:r>
          </a:p>
        </p:txBody>
      </p:sp>
      <p:sp>
        <p:nvSpPr>
          <p:cNvPr id="9" name="Text Placeholder 8">
            <a:extLst>
              <a:ext uri="{FF2B5EF4-FFF2-40B4-BE49-F238E27FC236}">
                <a16:creationId xmlns:a16="http://schemas.microsoft.com/office/drawing/2014/main" id="{1D03D160-BECD-504B-96F8-AC742B98FBCD}"/>
              </a:ext>
            </a:extLst>
          </p:cNvPr>
          <p:cNvSpPr>
            <a:spLocks noGrp="1"/>
          </p:cNvSpPr>
          <p:nvPr>
            <p:ph type="body" sz="quarter" idx="13"/>
          </p:nvPr>
        </p:nvSpPr>
        <p:spPr/>
        <p:txBody>
          <a:bodyPr/>
          <a:lstStyle/>
          <a:p>
            <a:r>
              <a:rPr lang="en-US" dirty="0"/>
              <a:t>Messy, No, no!</a:t>
            </a:r>
          </a:p>
        </p:txBody>
      </p:sp>
      <p:pic>
        <p:nvPicPr>
          <p:cNvPr id="17" name="Picture Placeholder 16">
            <a:extLst>
              <a:ext uri="{FF2B5EF4-FFF2-40B4-BE49-F238E27FC236}">
                <a16:creationId xmlns:a16="http://schemas.microsoft.com/office/drawing/2014/main" id="{9772802E-2805-B948-8C3B-DCB07F870C34}"/>
              </a:ext>
            </a:extLst>
          </p:cNvPr>
          <p:cNvPicPr>
            <a:picLocks noGrp="1" noChangeAspect="1"/>
          </p:cNvPicPr>
          <p:nvPr>
            <p:ph type="pic" idx="22"/>
          </p:nvPr>
        </p:nvPicPr>
        <p:blipFill>
          <a:blip r:embed="rId5"/>
          <a:srcRect t="6291" b="6291"/>
          <a:stretch>
            <a:fillRect/>
          </a:stretch>
        </p:blipFill>
        <p:spPr>
          <a:xfrm>
            <a:off x="7769225" y="1430338"/>
            <a:ext cx="3309938" cy="2170112"/>
          </a:xfrm>
        </p:spPr>
      </p:pic>
      <p:sp>
        <p:nvSpPr>
          <p:cNvPr id="11" name="Text Placeholder 10">
            <a:extLst>
              <a:ext uri="{FF2B5EF4-FFF2-40B4-BE49-F238E27FC236}">
                <a16:creationId xmlns:a16="http://schemas.microsoft.com/office/drawing/2014/main" id="{B95FE3B1-B4AD-B64A-9767-9170A04AE308}"/>
              </a:ext>
            </a:extLst>
          </p:cNvPr>
          <p:cNvSpPr>
            <a:spLocks noGrp="1"/>
          </p:cNvSpPr>
          <p:nvPr>
            <p:ph type="body" sz="half" idx="20"/>
          </p:nvPr>
        </p:nvSpPr>
        <p:spPr/>
        <p:txBody>
          <a:bodyPr/>
          <a:lstStyle/>
          <a:p>
            <a:r>
              <a:rPr lang="en-US" dirty="0"/>
              <a:t>Less professional</a:t>
            </a:r>
          </a:p>
        </p:txBody>
      </p:sp>
      <p:sp>
        <p:nvSpPr>
          <p:cNvPr id="12" name="TextBox 11">
            <a:extLst>
              <a:ext uri="{FF2B5EF4-FFF2-40B4-BE49-F238E27FC236}">
                <a16:creationId xmlns:a16="http://schemas.microsoft.com/office/drawing/2014/main" id="{D338D2B5-5C3F-284A-8FEF-AFEB50B61E8E}"/>
              </a:ext>
            </a:extLst>
          </p:cNvPr>
          <p:cNvSpPr txBox="1"/>
          <p:nvPr/>
        </p:nvSpPr>
        <p:spPr>
          <a:xfrm>
            <a:off x="0" y="7184571"/>
            <a:ext cx="12192000" cy="738664"/>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#2</a:t>
            </a:r>
          </a:p>
          <a:p>
            <a:r>
              <a:rPr lang="en-US" sz="1400" dirty="0">
                <a:latin typeface="Arial" panose="020B0604020202020204" pitchFamily="34" charset="0"/>
                <a:cs typeface="Arial" panose="020B0604020202020204" pitchFamily="34" charset="0"/>
              </a:rPr>
              <a:t>Have or use clean background, nothing looks less professional messy or obstructed background, like you see in the image to the right. So, make sure you use a clean or nice-looking background, a wall, bed sheet, or a well-designed room behind you. </a:t>
            </a:r>
          </a:p>
        </p:txBody>
      </p:sp>
    </p:spTree>
    <p:extLst>
      <p:ext uri="{BB962C8B-B14F-4D97-AF65-F5344CB8AC3E}">
        <p14:creationId xmlns:p14="http://schemas.microsoft.com/office/powerpoint/2010/main" val="33060401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B1D38C9-C375-7D49-8FAB-2253FE272042}"/>
              </a:ext>
            </a:extLst>
          </p:cNvPr>
          <p:cNvPicPr>
            <a:picLocks noChangeAspect="1"/>
          </p:cNvPicPr>
          <p:nvPr/>
        </p:nvPicPr>
        <p:blipFill>
          <a:blip r:embed="rId3"/>
          <a:stretch>
            <a:fillRect/>
          </a:stretch>
        </p:blipFill>
        <p:spPr>
          <a:xfrm>
            <a:off x="533806" y="-164831"/>
            <a:ext cx="6591300" cy="6273800"/>
          </a:xfrm>
          <a:prstGeom prst="rect">
            <a:avLst/>
          </a:prstGeom>
        </p:spPr>
      </p:pic>
      <p:sp>
        <p:nvSpPr>
          <p:cNvPr id="2" name="Title 1">
            <a:extLst>
              <a:ext uri="{FF2B5EF4-FFF2-40B4-BE49-F238E27FC236}">
                <a16:creationId xmlns:a16="http://schemas.microsoft.com/office/drawing/2014/main" id="{157744FD-796F-EC42-A12E-FA57D173F8C0}"/>
              </a:ext>
            </a:extLst>
          </p:cNvPr>
          <p:cNvSpPr>
            <a:spLocks noGrp="1"/>
          </p:cNvSpPr>
          <p:nvPr>
            <p:ph type="title"/>
          </p:nvPr>
        </p:nvSpPr>
        <p:spPr/>
        <p:txBody>
          <a:bodyPr/>
          <a:lstStyle/>
          <a:p>
            <a:r>
              <a:rPr lang="en-US" dirty="0"/>
              <a:t>Audio</a:t>
            </a:r>
          </a:p>
        </p:txBody>
      </p:sp>
      <p:sp>
        <p:nvSpPr>
          <p:cNvPr id="7" name="Text Placeholder 2">
            <a:extLst>
              <a:ext uri="{FF2B5EF4-FFF2-40B4-BE49-F238E27FC236}">
                <a16:creationId xmlns:a16="http://schemas.microsoft.com/office/drawing/2014/main" id="{56525B3F-8990-E54A-8EF1-490F6852C411}"/>
              </a:ext>
            </a:extLst>
          </p:cNvPr>
          <p:cNvSpPr txBox="1">
            <a:spLocks/>
          </p:cNvSpPr>
          <p:nvPr/>
        </p:nvSpPr>
        <p:spPr>
          <a:xfrm rot="20809929">
            <a:off x="5423584" y="487968"/>
            <a:ext cx="4350607" cy="576262"/>
          </a:xfrm>
          <a:prstGeom prst="rect">
            <a:avLst/>
          </a:prstGeom>
        </p:spPr>
        <p:txBody>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buNone/>
            </a:pPr>
            <a:r>
              <a:rPr lang="en-US" sz="7200" dirty="0"/>
              <a:t>important</a:t>
            </a:r>
          </a:p>
        </p:txBody>
      </p:sp>
      <p:sp>
        <p:nvSpPr>
          <p:cNvPr id="8" name="Text Placeholder 2">
            <a:extLst>
              <a:ext uri="{FF2B5EF4-FFF2-40B4-BE49-F238E27FC236}">
                <a16:creationId xmlns:a16="http://schemas.microsoft.com/office/drawing/2014/main" id="{52F917DB-A878-0C42-B82E-2989B85C955C}"/>
              </a:ext>
            </a:extLst>
          </p:cNvPr>
          <p:cNvSpPr txBox="1">
            <a:spLocks/>
          </p:cNvSpPr>
          <p:nvPr/>
        </p:nvSpPr>
        <p:spPr>
          <a:xfrm>
            <a:off x="5608937" y="2243619"/>
            <a:ext cx="4350607" cy="576262"/>
          </a:xfrm>
          <a:prstGeom prst="rect">
            <a:avLst/>
          </a:prstGeom>
        </p:spPr>
        <p:txBody>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buNone/>
            </a:pPr>
            <a:r>
              <a:rPr lang="en-US" sz="7200" dirty="0"/>
              <a:t>crisp</a:t>
            </a:r>
          </a:p>
        </p:txBody>
      </p:sp>
      <p:sp>
        <p:nvSpPr>
          <p:cNvPr id="9" name="Text Placeholder 2">
            <a:extLst>
              <a:ext uri="{FF2B5EF4-FFF2-40B4-BE49-F238E27FC236}">
                <a16:creationId xmlns:a16="http://schemas.microsoft.com/office/drawing/2014/main" id="{EA25CD65-6CFD-2540-B30D-BDFFFDE62C33}"/>
              </a:ext>
            </a:extLst>
          </p:cNvPr>
          <p:cNvSpPr txBox="1">
            <a:spLocks/>
          </p:cNvSpPr>
          <p:nvPr/>
        </p:nvSpPr>
        <p:spPr>
          <a:xfrm rot="1040357">
            <a:off x="5595956" y="4123457"/>
            <a:ext cx="4350607" cy="576262"/>
          </a:xfrm>
          <a:prstGeom prst="rect">
            <a:avLst/>
          </a:prstGeom>
        </p:spPr>
        <p:txBody>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buNone/>
            </a:pPr>
            <a:r>
              <a:rPr lang="en-US" sz="7200" dirty="0"/>
              <a:t>clear</a:t>
            </a:r>
          </a:p>
        </p:txBody>
      </p:sp>
      <p:sp>
        <p:nvSpPr>
          <p:cNvPr id="10" name="TextBox 9">
            <a:extLst>
              <a:ext uri="{FF2B5EF4-FFF2-40B4-BE49-F238E27FC236}">
                <a16:creationId xmlns:a16="http://schemas.microsoft.com/office/drawing/2014/main" id="{20FFBE2B-B848-3445-8091-05CD07CE4691}"/>
              </a:ext>
            </a:extLst>
          </p:cNvPr>
          <p:cNvSpPr txBox="1"/>
          <p:nvPr/>
        </p:nvSpPr>
        <p:spPr>
          <a:xfrm>
            <a:off x="0" y="7184571"/>
            <a:ext cx="12192000" cy="738664"/>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#3</a:t>
            </a:r>
          </a:p>
          <a:p>
            <a:r>
              <a:rPr lang="en-US" sz="1400" dirty="0">
                <a:latin typeface="Arial" panose="020B0604020202020204" pitchFamily="34" charset="0"/>
                <a:cs typeface="Arial" panose="020B0604020202020204" pitchFamily="34" charset="0"/>
              </a:rPr>
              <a:t>Audio, the quality of your audio is more important than the quality of your visuals in most of your video. It makes sense to invest into a microphone, you can a decent ones under $50.</a:t>
            </a:r>
          </a:p>
        </p:txBody>
      </p:sp>
    </p:spTree>
    <p:extLst>
      <p:ext uri="{BB962C8B-B14F-4D97-AF65-F5344CB8AC3E}">
        <p14:creationId xmlns:p14="http://schemas.microsoft.com/office/powerpoint/2010/main" val="668020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8"/>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grpId="0" nodeType="afterEffect">
                                  <p:stCondLst>
                                    <p:cond delay="100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8306C-4801-E144-90BF-1CF69E4C51FC}"/>
              </a:ext>
            </a:extLst>
          </p:cNvPr>
          <p:cNvSpPr>
            <a:spLocks noGrp="1"/>
          </p:cNvSpPr>
          <p:nvPr>
            <p:ph type="title"/>
          </p:nvPr>
        </p:nvSpPr>
        <p:spPr/>
        <p:txBody>
          <a:bodyPr/>
          <a:lstStyle/>
          <a:p>
            <a:r>
              <a:rPr lang="en-US" dirty="0"/>
              <a:t>Shaky Video</a:t>
            </a:r>
          </a:p>
        </p:txBody>
      </p:sp>
      <p:sp>
        <p:nvSpPr>
          <p:cNvPr id="3" name="Text Placeholder 2">
            <a:extLst>
              <a:ext uri="{FF2B5EF4-FFF2-40B4-BE49-F238E27FC236}">
                <a16:creationId xmlns:a16="http://schemas.microsoft.com/office/drawing/2014/main" id="{9744D641-F070-494C-8610-9B5BA2126282}"/>
              </a:ext>
            </a:extLst>
          </p:cNvPr>
          <p:cNvSpPr>
            <a:spLocks noGrp="1"/>
          </p:cNvSpPr>
          <p:nvPr>
            <p:ph type="body" idx="1"/>
          </p:nvPr>
        </p:nvSpPr>
        <p:spPr>
          <a:xfrm>
            <a:off x="918356" y="1939829"/>
            <a:ext cx="4856158" cy="679994"/>
          </a:xfrm>
        </p:spPr>
        <p:txBody>
          <a:bodyPr/>
          <a:lstStyle/>
          <a:p>
            <a:r>
              <a:rPr lang="en-US" dirty="0"/>
              <a:t>Stabilize	</a:t>
            </a:r>
          </a:p>
        </p:txBody>
      </p:sp>
      <p:sp>
        <p:nvSpPr>
          <p:cNvPr id="5" name="Text Placeholder 4">
            <a:extLst>
              <a:ext uri="{FF2B5EF4-FFF2-40B4-BE49-F238E27FC236}">
                <a16:creationId xmlns:a16="http://schemas.microsoft.com/office/drawing/2014/main" id="{DA2D59A7-B721-014F-94A4-F2D18166E13D}"/>
              </a:ext>
            </a:extLst>
          </p:cNvPr>
          <p:cNvSpPr>
            <a:spLocks noGrp="1"/>
          </p:cNvSpPr>
          <p:nvPr>
            <p:ph type="body" sz="quarter" idx="3"/>
          </p:nvPr>
        </p:nvSpPr>
        <p:spPr>
          <a:xfrm>
            <a:off x="6218191" y="1939829"/>
            <a:ext cx="4864491" cy="679994"/>
          </a:xfrm>
        </p:spPr>
        <p:txBody>
          <a:bodyPr/>
          <a:lstStyle/>
          <a:p>
            <a:r>
              <a:rPr lang="en-US" dirty="0"/>
              <a:t>improvise</a:t>
            </a:r>
          </a:p>
        </p:txBody>
      </p:sp>
      <p:pic>
        <p:nvPicPr>
          <p:cNvPr id="18" name="Picture Placeholder 12">
            <a:extLst>
              <a:ext uri="{FF2B5EF4-FFF2-40B4-BE49-F238E27FC236}">
                <a16:creationId xmlns:a16="http://schemas.microsoft.com/office/drawing/2014/main" id="{E3EF602F-96C6-3040-8203-8796CD650B2E}"/>
              </a:ext>
            </a:extLst>
          </p:cNvPr>
          <p:cNvPicPr>
            <a:picLocks noChangeAspect="1"/>
          </p:cNvPicPr>
          <p:nvPr/>
        </p:nvPicPr>
        <p:blipFill>
          <a:blip r:embed="rId3"/>
          <a:stretch>
            <a:fillRect/>
          </a:stretch>
        </p:blipFill>
        <p:spPr>
          <a:xfrm>
            <a:off x="918356" y="2743390"/>
            <a:ext cx="3209278" cy="2406959"/>
          </a:xfrm>
          <a:prstGeom prst="roundRect">
            <a:avLst>
              <a:gd name="adj" fmla="val 0"/>
            </a:avLst>
          </a:prstGeom>
          <a:ln w="57150">
            <a:solidFill>
              <a:schemeClr val="bg1">
                <a:lumMod val="50000"/>
              </a:schemeClr>
            </a:solidFill>
            <a:miter lim="800000"/>
          </a:ln>
        </p:spPr>
      </p:pic>
      <p:pic>
        <p:nvPicPr>
          <p:cNvPr id="19" name="Picture Placeholder 12">
            <a:extLst>
              <a:ext uri="{FF2B5EF4-FFF2-40B4-BE49-F238E27FC236}">
                <a16:creationId xmlns:a16="http://schemas.microsoft.com/office/drawing/2014/main" id="{3FC56B13-C7F1-3849-BFBD-696A4574652E}"/>
              </a:ext>
            </a:extLst>
          </p:cNvPr>
          <p:cNvPicPr>
            <a:picLocks noChangeAspect="1"/>
          </p:cNvPicPr>
          <p:nvPr/>
        </p:nvPicPr>
        <p:blipFill>
          <a:blip r:embed="rId4"/>
          <a:stretch>
            <a:fillRect/>
          </a:stretch>
        </p:blipFill>
        <p:spPr>
          <a:xfrm>
            <a:off x="6421096" y="2743390"/>
            <a:ext cx="3760872" cy="2406959"/>
          </a:xfrm>
          <a:prstGeom prst="roundRect">
            <a:avLst>
              <a:gd name="adj" fmla="val 0"/>
            </a:avLst>
          </a:prstGeom>
          <a:ln w="57150">
            <a:solidFill>
              <a:schemeClr val="bg1">
                <a:lumMod val="50000"/>
              </a:schemeClr>
            </a:solidFill>
            <a:miter lim="800000"/>
          </a:ln>
        </p:spPr>
      </p:pic>
      <p:sp>
        <p:nvSpPr>
          <p:cNvPr id="7" name="TextBox 6">
            <a:extLst>
              <a:ext uri="{FF2B5EF4-FFF2-40B4-BE49-F238E27FC236}">
                <a16:creationId xmlns:a16="http://schemas.microsoft.com/office/drawing/2014/main" id="{08D6D807-0FCF-CB4A-8CE0-70D8FC803E1C}"/>
              </a:ext>
            </a:extLst>
          </p:cNvPr>
          <p:cNvSpPr txBox="1"/>
          <p:nvPr/>
        </p:nvSpPr>
        <p:spPr>
          <a:xfrm>
            <a:off x="0" y="7184571"/>
            <a:ext cx="12192000" cy="738664"/>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#4</a:t>
            </a:r>
          </a:p>
          <a:p>
            <a:r>
              <a:rPr lang="en-US" sz="1400" dirty="0">
                <a:latin typeface="Arial" panose="020B0604020202020204" pitchFamily="34" charset="0"/>
                <a:cs typeface="Arial" panose="020B0604020202020204" pitchFamily="34" charset="0"/>
              </a:rPr>
              <a:t>Avoid shaky footage, it will make your viewers feel seasick. So make sure you’re using a Tripod or put your camera on a sturdy surface, like propping the camera on books. </a:t>
            </a:r>
          </a:p>
        </p:txBody>
      </p:sp>
    </p:spTree>
    <p:extLst>
      <p:ext uri="{BB962C8B-B14F-4D97-AF65-F5344CB8AC3E}">
        <p14:creationId xmlns:p14="http://schemas.microsoft.com/office/powerpoint/2010/main" val="12733541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D7D16-7209-0B49-94B9-319CB75EBE0D}"/>
              </a:ext>
            </a:extLst>
          </p:cNvPr>
          <p:cNvSpPr txBox="1">
            <a:spLocks/>
          </p:cNvSpPr>
          <p:nvPr/>
        </p:nvSpPr>
        <p:spPr>
          <a:xfrm>
            <a:off x="685802" y="615462"/>
            <a:ext cx="10394706" cy="1151965"/>
          </a:xfrm>
          <a:prstGeom prst="rect">
            <a:avLst/>
          </a:prstGeom>
        </p:spPr>
        <p:txBody>
          <a:bodyPr/>
          <a:lst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a:lstStyle>
          <a:p>
            <a:pPr algn="ctr"/>
            <a:r>
              <a:rPr lang="en-US" dirty="0"/>
              <a:t>Cameras</a:t>
            </a:r>
          </a:p>
        </p:txBody>
      </p:sp>
      <p:pic>
        <p:nvPicPr>
          <p:cNvPr id="4" name="Picture 3">
            <a:extLst>
              <a:ext uri="{FF2B5EF4-FFF2-40B4-BE49-F238E27FC236}">
                <a16:creationId xmlns:a16="http://schemas.microsoft.com/office/drawing/2014/main" id="{63538C67-6ACE-5347-99C5-600D971B2B9F}"/>
              </a:ext>
            </a:extLst>
          </p:cNvPr>
          <p:cNvPicPr>
            <a:picLocks noChangeAspect="1"/>
          </p:cNvPicPr>
          <p:nvPr/>
        </p:nvPicPr>
        <p:blipFill>
          <a:blip r:embed="rId3"/>
          <a:stretch>
            <a:fillRect/>
          </a:stretch>
        </p:blipFill>
        <p:spPr>
          <a:xfrm>
            <a:off x="949637" y="1452282"/>
            <a:ext cx="6134153" cy="4089436"/>
          </a:xfrm>
          <a:prstGeom prst="rect">
            <a:avLst/>
          </a:prstGeom>
        </p:spPr>
      </p:pic>
      <p:pic>
        <p:nvPicPr>
          <p:cNvPr id="5" name="Picture 4">
            <a:extLst>
              <a:ext uri="{FF2B5EF4-FFF2-40B4-BE49-F238E27FC236}">
                <a16:creationId xmlns:a16="http://schemas.microsoft.com/office/drawing/2014/main" id="{5FE046DF-3D9C-4049-BC38-768A42B62F3C}"/>
              </a:ext>
            </a:extLst>
          </p:cNvPr>
          <p:cNvPicPr>
            <a:picLocks noChangeAspect="1"/>
          </p:cNvPicPr>
          <p:nvPr/>
        </p:nvPicPr>
        <p:blipFill>
          <a:blip r:embed="rId4"/>
          <a:stretch>
            <a:fillRect/>
          </a:stretch>
        </p:blipFill>
        <p:spPr>
          <a:xfrm>
            <a:off x="7083790" y="1452282"/>
            <a:ext cx="3305216" cy="4128880"/>
          </a:xfrm>
          <a:prstGeom prst="rect">
            <a:avLst/>
          </a:prstGeom>
        </p:spPr>
      </p:pic>
      <p:sp>
        <p:nvSpPr>
          <p:cNvPr id="6" name="TextBox 5">
            <a:extLst>
              <a:ext uri="{FF2B5EF4-FFF2-40B4-BE49-F238E27FC236}">
                <a16:creationId xmlns:a16="http://schemas.microsoft.com/office/drawing/2014/main" id="{C5AAED93-316F-5E46-84C8-ED2D72C4DA47}"/>
              </a:ext>
            </a:extLst>
          </p:cNvPr>
          <p:cNvSpPr txBox="1"/>
          <p:nvPr/>
        </p:nvSpPr>
        <p:spPr>
          <a:xfrm>
            <a:off x="0" y="7184571"/>
            <a:ext cx="12192000" cy="95410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#5</a:t>
            </a:r>
          </a:p>
          <a:p>
            <a:r>
              <a:rPr lang="en-US" sz="1400" dirty="0">
                <a:latin typeface="Arial" panose="020B0604020202020204" pitchFamily="34" charset="0"/>
                <a:cs typeface="Arial" panose="020B0604020202020204" pitchFamily="34" charset="0"/>
              </a:rPr>
              <a:t>Gear/Cameras: You can buy an expensive camera, but wait, there is something that is usually in your hands that won’t cost extra. Your phones are a great way of shooting videos, especially if you’re on a tight budget. Plus, the molinillos you’re teaching have plenty of experience using them. </a:t>
            </a:r>
          </a:p>
          <a:p>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627045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393E73FF-A3B9-A446-9641-D6018F1FD0CB}"/>
              </a:ext>
            </a:extLst>
          </p:cNvPr>
          <p:cNvPicPr>
            <a:picLocks noChangeAspect="1"/>
          </p:cNvPicPr>
          <p:nvPr/>
        </p:nvPicPr>
        <p:blipFill>
          <a:blip r:embed="rId3"/>
          <a:stretch>
            <a:fillRect/>
          </a:stretch>
        </p:blipFill>
        <p:spPr>
          <a:xfrm flipH="1">
            <a:off x="247158" y="2639943"/>
            <a:ext cx="5187996" cy="2734643"/>
          </a:xfrm>
          <a:prstGeom prst="rect">
            <a:avLst/>
          </a:prstGeom>
        </p:spPr>
      </p:pic>
      <p:sp>
        <p:nvSpPr>
          <p:cNvPr id="2" name="Title 1">
            <a:extLst>
              <a:ext uri="{FF2B5EF4-FFF2-40B4-BE49-F238E27FC236}">
                <a16:creationId xmlns:a16="http://schemas.microsoft.com/office/drawing/2014/main" id="{8BC273D6-19C1-0746-8BC9-6D0ADEA84F67}"/>
              </a:ext>
            </a:extLst>
          </p:cNvPr>
          <p:cNvSpPr>
            <a:spLocks noGrp="1"/>
          </p:cNvSpPr>
          <p:nvPr>
            <p:ph type="title"/>
          </p:nvPr>
        </p:nvSpPr>
        <p:spPr/>
        <p:txBody>
          <a:bodyPr/>
          <a:lstStyle/>
          <a:p>
            <a:r>
              <a:rPr lang="en-US" dirty="0"/>
              <a:t>Camera Gear</a:t>
            </a:r>
          </a:p>
        </p:txBody>
      </p:sp>
      <p:sp>
        <p:nvSpPr>
          <p:cNvPr id="3" name="Text Placeholder 2">
            <a:extLst>
              <a:ext uri="{FF2B5EF4-FFF2-40B4-BE49-F238E27FC236}">
                <a16:creationId xmlns:a16="http://schemas.microsoft.com/office/drawing/2014/main" id="{92453AB0-6499-094D-BB67-5DEAC19850AC}"/>
              </a:ext>
            </a:extLst>
          </p:cNvPr>
          <p:cNvSpPr>
            <a:spLocks noGrp="1"/>
          </p:cNvSpPr>
          <p:nvPr>
            <p:ph type="body" idx="1"/>
          </p:nvPr>
        </p:nvSpPr>
        <p:spPr/>
        <p:txBody>
          <a:bodyPr/>
          <a:lstStyle/>
          <a:p>
            <a:r>
              <a:rPr lang="en-US" dirty="0"/>
              <a:t>Smart Phones</a:t>
            </a:r>
          </a:p>
        </p:txBody>
      </p:sp>
      <p:sp>
        <p:nvSpPr>
          <p:cNvPr id="5" name="Text Placeholder 4">
            <a:extLst>
              <a:ext uri="{FF2B5EF4-FFF2-40B4-BE49-F238E27FC236}">
                <a16:creationId xmlns:a16="http://schemas.microsoft.com/office/drawing/2014/main" id="{D9C4242C-255F-F44D-ACDF-7EAA33673820}"/>
              </a:ext>
            </a:extLst>
          </p:cNvPr>
          <p:cNvSpPr>
            <a:spLocks noGrp="1"/>
          </p:cNvSpPr>
          <p:nvPr>
            <p:ph type="body" sz="quarter" idx="3"/>
          </p:nvPr>
        </p:nvSpPr>
        <p:spPr/>
        <p:txBody>
          <a:bodyPr/>
          <a:lstStyle/>
          <a:p>
            <a:r>
              <a:rPr lang="en-US" dirty="0"/>
              <a:t>Web cams</a:t>
            </a:r>
          </a:p>
        </p:txBody>
      </p:sp>
      <p:sp>
        <p:nvSpPr>
          <p:cNvPr id="6" name="Text Placeholder 5">
            <a:extLst>
              <a:ext uri="{FF2B5EF4-FFF2-40B4-BE49-F238E27FC236}">
                <a16:creationId xmlns:a16="http://schemas.microsoft.com/office/drawing/2014/main" id="{8C97CF8E-6AD5-134C-ACF6-D130DE986B39}"/>
              </a:ext>
            </a:extLst>
          </p:cNvPr>
          <p:cNvSpPr>
            <a:spLocks noGrp="1"/>
          </p:cNvSpPr>
          <p:nvPr>
            <p:ph type="body" sz="half" idx="16"/>
          </p:nvPr>
        </p:nvSpPr>
        <p:spPr/>
        <p:txBody>
          <a:bodyPr/>
          <a:lstStyle/>
          <a:p>
            <a:endParaRPr lang="en-US" dirty="0"/>
          </a:p>
        </p:txBody>
      </p:sp>
      <p:sp>
        <p:nvSpPr>
          <p:cNvPr id="7" name="Text Placeholder 6">
            <a:extLst>
              <a:ext uri="{FF2B5EF4-FFF2-40B4-BE49-F238E27FC236}">
                <a16:creationId xmlns:a16="http://schemas.microsoft.com/office/drawing/2014/main" id="{C56502E9-2F0C-8D4A-AEAA-1F29F01CDC5C}"/>
              </a:ext>
            </a:extLst>
          </p:cNvPr>
          <p:cNvSpPr>
            <a:spLocks noGrp="1"/>
          </p:cNvSpPr>
          <p:nvPr>
            <p:ph type="body" sz="quarter" idx="13"/>
          </p:nvPr>
        </p:nvSpPr>
        <p:spPr/>
        <p:txBody>
          <a:bodyPr/>
          <a:lstStyle/>
          <a:p>
            <a:r>
              <a:rPr lang="en-US" dirty="0"/>
              <a:t>Doc Cam</a:t>
            </a:r>
          </a:p>
        </p:txBody>
      </p:sp>
      <p:pic>
        <p:nvPicPr>
          <p:cNvPr id="14" name="Picture 13">
            <a:extLst>
              <a:ext uri="{FF2B5EF4-FFF2-40B4-BE49-F238E27FC236}">
                <a16:creationId xmlns:a16="http://schemas.microsoft.com/office/drawing/2014/main" id="{C2B5368E-D7BC-E840-997A-B294886CC244}"/>
              </a:ext>
            </a:extLst>
          </p:cNvPr>
          <p:cNvPicPr>
            <a:picLocks noChangeAspect="1"/>
          </p:cNvPicPr>
          <p:nvPr/>
        </p:nvPicPr>
        <p:blipFill>
          <a:blip r:embed="rId4"/>
          <a:stretch>
            <a:fillRect/>
          </a:stretch>
        </p:blipFill>
        <p:spPr>
          <a:xfrm>
            <a:off x="3737134" y="2639657"/>
            <a:ext cx="4869311" cy="2734930"/>
          </a:xfrm>
          <a:prstGeom prst="rect">
            <a:avLst/>
          </a:prstGeom>
        </p:spPr>
      </p:pic>
      <p:pic>
        <p:nvPicPr>
          <p:cNvPr id="20" name="Picture 19">
            <a:extLst>
              <a:ext uri="{FF2B5EF4-FFF2-40B4-BE49-F238E27FC236}">
                <a16:creationId xmlns:a16="http://schemas.microsoft.com/office/drawing/2014/main" id="{E04F06A4-6BF9-2C49-B7E4-57ABEFFA293A}"/>
              </a:ext>
            </a:extLst>
          </p:cNvPr>
          <p:cNvPicPr>
            <a:picLocks noChangeAspect="1"/>
          </p:cNvPicPr>
          <p:nvPr/>
        </p:nvPicPr>
        <p:blipFill>
          <a:blip r:embed="rId5"/>
          <a:stretch>
            <a:fillRect/>
          </a:stretch>
        </p:blipFill>
        <p:spPr>
          <a:xfrm>
            <a:off x="8291795" y="2556693"/>
            <a:ext cx="3301200" cy="3291795"/>
          </a:xfrm>
          <a:prstGeom prst="rect">
            <a:avLst/>
          </a:prstGeom>
        </p:spPr>
      </p:pic>
      <p:sp>
        <p:nvSpPr>
          <p:cNvPr id="10" name="TextBox 9">
            <a:extLst>
              <a:ext uri="{FF2B5EF4-FFF2-40B4-BE49-F238E27FC236}">
                <a16:creationId xmlns:a16="http://schemas.microsoft.com/office/drawing/2014/main" id="{8D8AFCEC-2E33-BD45-9452-1B809E05FEFB}"/>
              </a:ext>
            </a:extLst>
          </p:cNvPr>
          <p:cNvSpPr txBox="1"/>
          <p:nvPr/>
        </p:nvSpPr>
        <p:spPr>
          <a:xfrm>
            <a:off x="0" y="7184571"/>
            <a:ext cx="12192000" cy="738664"/>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#5</a:t>
            </a:r>
          </a:p>
          <a:p>
            <a:r>
              <a:rPr lang="en-US" sz="1400" dirty="0">
                <a:latin typeface="Arial" panose="020B0604020202020204" pitchFamily="34" charset="0"/>
                <a:cs typeface="Arial" panose="020B0604020202020204" pitchFamily="34" charset="0"/>
              </a:rPr>
              <a:t>When shooting with your phone, don’t use it in the vertical mode, use it in the landscape instead. No Selfies…. Please… and there are plenty of Gear that may available to you such as Web Cams and Doc Cams.</a:t>
            </a:r>
          </a:p>
        </p:txBody>
      </p:sp>
    </p:spTree>
    <p:extLst>
      <p:ext uri="{BB962C8B-B14F-4D97-AF65-F5344CB8AC3E}">
        <p14:creationId xmlns:p14="http://schemas.microsoft.com/office/powerpoint/2010/main" val="39815790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0D6E60-5425-2F4A-8ED8-63FDD2531F38}"/>
              </a:ext>
            </a:extLst>
          </p:cNvPr>
          <p:cNvPicPr>
            <a:picLocks noChangeAspect="1"/>
          </p:cNvPicPr>
          <p:nvPr/>
        </p:nvPicPr>
        <p:blipFill>
          <a:blip r:embed="rId2"/>
          <a:stretch>
            <a:fillRect/>
          </a:stretch>
        </p:blipFill>
        <p:spPr>
          <a:xfrm>
            <a:off x="3176588" y="280987"/>
            <a:ext cx="5076825" cy="5076825"/>
          </a:xfrm>
          <a:prstGeom prst="rect">
            <a:avLst/>
          </a:prstGeom>
        </p:spPr>
      </p:pic>
    </p:spTree>
    <p:extLst>
      <p:ext uri="{BB962C8B-B14F-4D97-AF65-F5344CB8AC3E}">
        <p14:creationId xmlns:p14="http://schemas.microsoft.com/office/powerpoint/2010/main" val="29023360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CAB430-5D05-A34F-A64B-EF6C27908F7B}"/>
              </a:ext>
            </a:extLst>
          </p:cNvPr>
          <p:cNvPicPr>
            <a:picLocks noChangeAspect="1"/>
          </p:cNvPicPr>
          <p:nvPr/>
        </p:nvPicPr>
        <p:blipFill>
          <a:blip r:embed="rId2"/>
          <a:stretch>
            <a:fillRect/>
          </a:stretch>
        </p:blipFill>
        <p:spPr>
          <a:xfrm>
            <a:off x="2895600" y="414337"/>
            <a:ext cx="6234113" cy="4675585"/>
          </a:xfrm>
          <a:prstGeom prst="rect">
            <a:avLst/>
          </a:prstGeom>
        </p:spPr>
      </p:pic>
    </p:spTree>
    <p:extLst>
      <p:ext uri="{BB962C8B-B14F-4D97-AF65-F5344CB8AC3E}">
        <p14:creationId xmlns:p14="http://schemas.microsoft.com/office/powerpoint/2010/main" val="1953415980"/>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ain Event">
  <a:themeElements>
    <a:clrScheme name="Main Event">
      <a:dk1>
        <a:sysClr val="windowText" lastClr="000000"/>
      </a:dk1>
      <a:lt1>
        <a:sysClr val="window" lastClr="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Main Event">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in Ev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1EFBDE3-1A95-4E3D-81AD-1F53D65BEA0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Main Event</Template>
  <TotalTime>897</TotalTime>
  <Words>1409</Words>
  <Application>Microsoft Office PowerPoint</Application>
  <PresentationFormat>Widescreen</PresentationFormat>
  <Paragraphs>157</Paragraphs>
  <Slides>15</Slides>
  <Notes>12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Impact</vt:lpstr>
      <vt:lpstr>Main Event</vt:lpstr>
      <vt:lpstr>Hints &amp; tips</vt:lpstr>
      <vt:lpstr>Good lighting</vt:lpstr>
      <vt:lpstr>Clean background</vt:lpstr>
      <vt:lpstr>Audio</vt:lpstr>
      <vt:lpstr>Shaky Video</vt:lpstr>
      <vt:lpstr>PowerPoint Presentation</vt:lpstr>
      <vt:lpstr>Camera Gear</vt:lpstr>
      <vt:lpstr>PowerPoint Presentation</vt:lpstr>
      <vt:lpstr>PowerPoint Presentation</vt:lpstr>
      <vt:lpstr>Rule of thirds</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Recording tips</dc:title>
  <dc:creator>Steven Melendez</dc:creator>
  <cp:lastModifiedBy>Zona Gale</cp:lastModifiedBy>
  <cp:revision>38</cp:revision>
  <dcterms:created xsi:type="dcterms:W3CDTF">2020-08-12T17:52:43Z</dcterms:created>
  <dcterms:modified xsi:type="dcterms:W3CDTF">2020-08-20T19:23:40Z</dcterms:modified>
</cp:coreProperties>
</file>