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5" r:id="rId1"/>
  </p:sldMasterIdLst>
  <p:notesMasterIdLst>
    <p:notesMasterId r:id="rId9"/>
  </p:notesMasterIdLst>
  <p:sldIdLst>
    <p:sldId id="259" r:id="rId2"/>
    <p:sldId id="257" r:id="rId3"/>
    <p:sldId id="260" r:id="rId4"/>
    <p:sldId id="261" r:id="rId5"/>
    <p:sldId id="264" r:id="rId6"/>
    <p:sldId id="265" r:id="rId7"/>
    <p:sldId id="263" r:id="rId8"/>
  </p:sldIdLst>
  <p:sldSz cx="24384000" cy="13716000"/>
  <p:notesSz cx="6858000" cy="9144000"/>
  <p:embeddedFontLst>
    <p:embeddedFont>
      <p:font typeface="Arial Narrow" panose="020B0606020202030204" pitchFamily="34" charset="0"/>
      <p:regular r:id="rId10"/>
      <p:bold r:id="rId11"/>
      <p:italic r:id="rId12"/>
      <p:boldItalic r:id="rId13"/>
    </p:embeddedFont>
  </p:embeddedFontLst>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438801-0E6B-4C3C-BE94-10627F494056}" v="4" dt="2024-04-03T19:31:36.657"/>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4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92" autoAdjust="0"/>
    <p:restoredTop sz="94694"/>
  </p:normalViewPr>
  <p:slideViewPr>
    <p:cSldViewPr snapToGrid="0" snapToObjects="1">
      <p:cViewPr varScale="1">
        <p:scale>
          <a:sx n="53" d="100"/>
          <a:sy n="53" d="100"/>
        </p:scale>
        <p:origin x="122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1.fntdata"/><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bby Hom" userId="142a1638-3aa6-4bb4-ae47-f33aaddc7874" providerId="ADAL" clId="{62438801-0E6B-4C3C-BE94-10627F494056}"/>
    <pc:docChg chg="undo custSel addSld delSld modSld">
      <pc:chgData name="Bobby Hom" userId="142a1638-3aa6-4bb4-ae47-f33aaddc7874" providerId="ADAL" clId="{62438801-0E6B-4C3C-BE94-10627F494056}" dt="2024-04-08T15:33:32.256" v="815" actId="11"/>
      <pc:docMkLst>
        <pc:docMk/>
      </pc:docMkLst>
      <pc:sldChg chg="modSp mod">
        <pc:chgData name="Bobby Hom" userId="142a1638-3aa6-4bb4-ae47-f33aaddc7874" providerId="ADAL" clId="{62438801-0E6B-4C3C-BE94-10627F494056}" dt="2024-04-08T15:32:42.144" v="811" actId="5793"/>
        <pc:sldMkLst>
          <pc:docMk/>
          <pc:sldMk cId="382799899" sldId="259"/>
        </pc:sldMkLst>
        <pc:spChg chg="mod">
          <ac:chgData name="Bobby Hom" userId="142a1638-3aa6-4bb4-ae47-f33aaddc7874" providerId="ADAL" clId="{62438801-0E6B-4C3C-BE94-10627F494056}" dt="2024-04-08T15:32:42.144" v="811" actId="5793"/>
          <ac:spMkLst>
            <pc:docMk/>
            <pc:sldMk cId="382799899" sldId="259"/>
            <ac:spMk id="2" creationId="{059B54DA-0215-27EE-D131-C6B6CBAEA131}"/>
          </ac:spMkLst>
        </pc:spChg>
      </pc:sldChg>
      <pc:sldChg chg="modSp del mod">
        <pc:chgData name="Bobby Hom" userId="142a1638-3aa6-4bb4-ae47-f33aaddc7874" providerId="ADAL" clId="{62438801-0E6B-4C3C-BE94-10627F494056}" dt="2024-04-03T19:32:13.210" v="520" actId="47"/>
        <pc:sldMkLst>
          <pc:docMk/>
          <pc:sldMk cId="2673007848" sldId="262"/>
        </pc:sldMkLst>
        <pc:graphicFrameChg chg="mod modGraphic">
          <ac:chgData name="Bobby Hom" userId="142a1638-3aa6-4bb4-ae47-f33aaddc7874" providerId="ADAL" clId="{62438801-0E6B-4C3C-BE94-10627F494056}" dt="2024-04-03T19:30:56.939" v="510" actId="1076"/>
          <ac:graphicFrameMkLst>
            <pc:docMk/>
            <pc:sldMk cId="2673007848" sldId="262"/>
            <ac:graphicFrameMk id="3" creationId="{FA356A93-8CC0-5A42-8E8B-43969420CA9E}"/>
          </ac:graphicFrameMkLst>
        </pc:graphicFrameChg>
      </pc:sldChg>
      <pc:sldChg chg="modSp mod">
        <pc:chgData name="Bobby Hom" userId="142a1638-3aa6-4bb4-ae47-f33aaddc7874" providerId="ADAL" clId="{62438801-0E6B-4C3C-BE94-10627F494056}" dt="2024-04-03T19:34:00.044" v="574" actId="20577"/>
        <pc:sldMkLst>
          <pc:docMk/>
          <pc:sldMk cId="1851360676" sldId="263"/>
        </pc:sldMkLst>
        <pc:spChg chg="mod">
          <ac:chgData name="Bobby Hom" userId="142a1638-3aa6-4bb4-ae47-f33aaddc7874" providerId="ADAL" clId="{62438801-0E6B-4C3C-BE94-10627F494056}" dt="2024-04-03T19:34:00.044" v="574" actId="20577"/>
          <ac:spMkLst>
            <pc:docMk/>
            <pc:sldMk cId="1851360676" sldId="263"/>
            <ac:spMk id="2" creationId="{9D54CA44-D1A2-5700-6DBF-66745E2F5EB2}"/>
          </ac:spMkLst>
        </pc:spChg>
      </pc:sldChg>
      <pc:sldChg chg="modSp add mod">
        <pc:chgData name="Bobby Hom" userId="142a1638-3aa6-4bb4-ae47-f33aaddc7874" providerId="ADAL" clId="{62438801-0E6B-4C3C-BE94-10627F494056}" dt="2024-04-03T19:37:06.842" v="792" actId="14734"/>
        <pc:sldMkLst>
          <pc:docMk/>
          <pc:sldMk cId="4253373058" sldId="264"/>
        </pc:sldMkLst>
        <pc:graphicFrameChg chg="mod modGraphic">
          <ac:chgData name="Bobby Hom" userId="142a1638-3aa6-4bb4-ae47-f33aaddc7874" providerId="ADAL" clId="{62438801-0E6B-4C3C-BE94-10627F494056}" dt="2024-04-03T19:37:06.842" v="792" actId="14734"/>
          <ac:graphicFrameMkLst>
            <pc:docMk/>
            <pc:sldMk cId="4253373058" sldId="264"/>
            <ac:graphicFrameMk id="3" creationId="{A7519E77-B679-2471-4F37-AFB24EEC8CD1}"/>
          </ac:graphicFrameMkLst>
        </pc:graphicFrameChg>
      </pc:sldChg>
      <pc:sldChg chg="addSp modSp new mod">
        <pc:chgData name="Bobby Hom" userId="142a1638-3aa6-4bb4-ae47-f33aaddc7874" providerId="ADAL" clId="{62438801-0E6B-4C3C-BE94-10627F494056}" dt="2024-04-08T15:33:32.256" v="815" actId="11"/>
        <pc:sldMkLst>
          <pc:docMk/>
          <pc:sldMk cId="1439191863" sldId="265"/>
        </pc:sldMkLst>
        <pc:graphicFrameChg chg="add mod modGraphic">
          <ac:chgData name="Bobby Hom" userId="142a1638-3aa6-4bb4-ae47-f33aaddc7874" providerId="ADAL" clId="{62438801-0E6B-4C3C-BE94-10627F494056}" dt="2024-04-08T15:33:32.256" v="815" actId="11"/>
          <ac:graphicFrameMkLst>
            <pc:docMk/>
            <pc:sldMk cId="1439191863" sldId="265"/>
            <ac:graphicFrameMk id="2" creationId="{EEC3F000-7F6F-1FED-7B72-DD93E2484D99}"/>
          </ac:graphicFrameMkLst>
        </pc:graphicFrameChg>
        <pc:graphicFrameChg chg="add mod modGraphic">
          <ac:chgData name="Bobby Hom" userId="142a1638-3aa6-4bb4-ae47-f33aaddc7874" providerId="ADAL" clId="{62438801-0E6B-4C3C-BE94-10627F494056}" dt="2024-04-03T19:36:15.469" v="777" actId="20577"/>
          <ac:graphicFrameMkLst>
            <pc:docMk/>
            <pc:sldMk cId="1439191863" sldId="265"/>
            <ac:graphicFrameMk id="3" creationId="{58FC68C4-1816-327B-7AF9-054B4555112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2" name="Shape 242"/>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243" name="Shape 243"/>
          <p:cNvSpPr>
            <a:spLocks noGrp="1"/>
          </p:cNvSpPr>
          <p:nvPr>
            <p:ph type="body" sz="quarter" idx="1"/>
          </p:nvPr>
        </p:nvSpPr>
        <p:spPr>
          <a:xfrm>
            <a:off x="914400" y="4343400"/>
            <a:ext cx="5029200" cy="4114800"/>
          </a:xfrm>
          <a:prstGeom prst="rect">
            <a:avLst/>
          </a:prstGeom>
        </p:spPr>
        <p:txBody>
          <a:bodyPr/>
          <a:lstStyle/>
          <a:p>
            <a:endParaRPr dirty="0"/>
          </a:p>
        </p:txBody>
      </p:sp>
    </p:spTree>
  </p:cSld>
  <p:clrMap bg1="lt1" tx1="dk1" bg2="lt2" tx2="dk2" accent1="accent1" accent2="accent2" accent3="accent3" accent4="accent4" accent5="accent5" accent6="accent6" hlink="hlink" folHlink="folHlink"/>
  <p:notesStyle>
    <a:lvl1pPr defTabSz="457200" latinLnBrk="0">
      <a:lnSpc>
        <a:spcPct val="117999"/>
      </a:lnSpc>
      <a:defRPr sz="2200" b="0" i="0">
        <a:latin typeface="Arial Narrow" panose="020B0604020202020204" pitchFamily="34" charset="0"/>
        <a:ea typeface="Helvetica Neue"/>
        <a:cs typeface="Arial Narrow" panose="020B0604020202020204" pitchFamily="34" charset="0"/>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Blank copy">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keynote-thirdary.png" descr="keynote-thirdary.png">
            <a:extLst>
              <a:ext uri="{FF2B5EF4-FFF2-40B4-BE49-F238E27FC236}">
                <a16:creationId xmlns:a16="http://schemas.microsoft.com/office/drawing/2014/main" id="{90DADDC8-1911-AE4C-8E5D-DF28F4EE0B39}"/>
              </a:ext>
            </a:extLst>
          </p:cNvPr>
          <p:cNvPicPr>
            <a:picLocks noChangeAspect="1"/>
          </p:cNvPicPr>
          <p:nvPr userDrawn="1"/>
        </p:nvPicPr>
        <p:blipFill>
          <a:blip r:embed="rId3"/>
          <a:stretch>
            <a:fillRect/>
          </a:stretch>
        </p:blipFill>
        <p:spPr>
          <a:xfrm>
            <a:off x="0" y="0"/>
            <a:ext cx="24384000" cy="13716000"/>
          </a:xfrm>
          <a:prstGeom prst="rect">
            <a:avLst/>
          </a:prstGeom>
          <a:ln w="12700">
            <a:miter lim="400000"/>
          </a:ln>
        </p:spPr>
      </p:pic>
    </p:spTree>
    <p:extLst>
      <p:ext uri="{BB962C8B-B14F-4D97-AF65-F5344CB8AC3E}">
        <p14:creationId xmlns:p14="http://schemas.microsoft.com/office/powerpoint/2010/main" val="185223342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D96CDF-E91D-0B92-49EC-E2BF2C2E35B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059B54DA-0215-27EE-D131-C6B6CBAEA131}"/>
              </a:ext>
            </a:extLst>
          </p:cNvPr>
          <p:cNvSpPr txBox="1"/>
          <p:nvPr/>
        </p:nvSpPr>
        <p:spPr>
          <a:xfrm>
            <a:off x="1289304" y="2359152"/>
            <a:ext cx="21805392" cy="11049179"/>
          </a:xfrm>
          <a:prstGeom prst="rect">
            <a:avLst/>
          </a:prstGeom>
          <a:noFill/>
        </p:spPr>
        <p:txBody>
          <a:bodyPr wrap="square" rtlCol="0">
            <a:spAutoFit/>
          </a:bodyPr>
          <a:lstStyle/>
          <a:p>
            <a:r>
              <a:rPr lang="en-US" sz="6000" b="1" dirty="0"/>
              <a:t>Ad Hoc Committee: End-of-Course Student Opinion Survey</a:t>
            </a:r>
            <a:endParaRPr lang="en-US" sz="6000" baseline="30000" dirty="0"/>
          </a:p>
          <a:p>
            <a:r>
              <a:rPr lang="en-US" sz="4000" dirty="0"/>
              <a:t>Bobby Hom, Professor &amp; Director, Quality Enhancement Plan, Chair</a:t>
            </a:r>
          </a:p>
          <a:p>
            <a:endParaRPr lang="en-US" sz="1800" dirty="0"/>
          </a:p>
          <a:p>
            <a:pPr algn="l"/>
            <a:r>
              <a:rPr lang="en-US" sz="3600" b="1" dirty="0"/>
              <a:t>Committee Approved: </a:t>
            </a:r>
            <a:r>
              <a:rPr lang="en-US" sz="3600" dirty="0"/>
              <a:t>Senate Meeting, November 28, 2023: Motion to form committee by Chris Gay (seconded John Pfeilsticker). Approved 20-2-0.</a:t>
            </a:r>
          </a:p>
          <a:p>
            <a:pPr algn="l"/>
            <a:endParaRPr lang="en-US" sz="1800" dirty="0"/>
          </a:p>
          <a:p>
            <a:pPr algn="l"/>
            <a:r>
              <a:rPr lang="en-US" sz="3600" b="1" dirty="0"/>
              <a:t>Charge from Senate President</a:t>
            </a:r>
            <a:r>
              <a:rPr lang="en-US" sz="3600" dirty="0"/>
              <a:t>: December 14, 2023</a:t>
            </a:r>
            <a:endParaRPr lang="en-US" sz="3600" b="1" dirty="0"/>
          </a:p>
          <a:p>
            <a:pPr marL="742950" marR="0" lvl="0" indent="-742950" algn="l" fontAlgn="base">
              <a:spcBef>
                <a:spcPts val="0"/>
              </a:spcBef>
              <a:spcAft>
                <a:spcPts val="0"/>
              </a:spcAft>
              <a:buFont typeface="+mj-lt"/>
              <a:buAutoNum type="arabicPeriod"/>
            </a:pPr>
            <a:r>
              <a:rPr lang="en-US" sz="3600" dirty="0">
                <a:solidFill>
                  <a:srgbClr val="000000"/>
                </a:solidFill>
                <a:effectLst/>
                <a:highlight>
                  <a:srgbClr val="FFFF00"/>
                </a:highlight>
                <a:ea typeface="Times New Roman" panose="02020603050405020304" pitchFamily="18" charset="0"/>
              </a:rPr>
              <a:t>To review best practices in student evaluations and survey response rates, adopting those appropriate for Santa Fe College and its students' evaluation of faculty effectiveness. </a:t>
            </a:r>
            <a:endParaRPr lang="en-US" sz="3600" dirty="0">
              <a:effectLst/>
              <a:highlight>
                <a:srgbClr val="FFFF00"/>
              </a:highlight>
              <a:ea typeface="Times New Roman" panose="02020603050405020304" pitchFamily="18" charset="0"/>
            </a:endParaRPr>
          </a:p>
          <a:p>
            <a:pPr marL="742950" marR="0" lvl="0" indent="-742950" algn="l" fontAlgn="base">
              <a:spcBef>
                <a:spcPts val="0"/>
              </a:spcBef>
              <a:spcAft>
                <a:spcPts val="0"/>
              </a:spcAft>
              <a:buFont typeface="+mj-lt"/>
              <a:buAutoNum type="arabicPeriod"/>
            </a:pPr>
            <a:r>
              <a:rPr lang="en-US" sz="3600" dirty="0">
                <a:solidFill>
                  <a:srgbClr val="000000"/>
                </a:solidFill>
                <a:effectLst/>
                <a:highlight>
                  <a:srgbClr val="FFFF00"/>
                </a:highlight>
                <a:ea typeface="Times New Roman" panose="02020603050405020304" pitchFamily="18" charset="0"/>
              </a:rPr>
              <a:t>To review the student opinion survey questions to address faculty instructor practices, learning conditions, and the course under evaluation. </a:t>
            </a:r>
            <a:endParaRPr lang="en-US" sz="3600" dirty="0">
              <a:effectLst/>
              <a:highlight>
                <a:srgbClr val="FFFF00"/>
              </a:highlight>
              <a:ea typeface="Times New Roman" panose="02020603050405020304" pitchFamily="18" charset="0"/>
            </a:endParaRPr>
          </a:p>
          <a:p>
            <a:pPr marL="742950" marR="0" lvl="0" indent="-742950" algn="l" fontAlgn="base">
              <a:spcBef>
                <a:spcPts val="0"/>
              </a:spcBef>
              <a:spcAft>
                <a:spcPts val="0"/>
              </a:spcAft>
              <a:buFont typeface="+mj-lt"/>
              <a:buAutoNum type="arabicPeriod"/>
            </a:pPr>
            <a:r>
              <a:rPr lang="en-US" sz="3600" dirty="0">
                <a:solidFill>
                  <a:srgbClr val="000000"/>
                </a:solidFill>
                <a:effectLst/>
                <a:highlight>
                  <a:srgbClr val="FFFF00"/>
                </a:highlight>
                <a:ea typeface="Times New Roman" panose="02020603050405020304" pitchFamily="18" charset="0"/>
              </a:rPr>
              <a:t>To review the current student opinion survey questions for actionable feedback to faculty to help inform improvement of specific areas of practice, learning conditions, and/or course. </a:t>
            </a:r>
            <a:endParaRPr lang="en-US" sz="3600" dirty="0">
              <a:effectLst/>
              <a:highlight>
                <a:srgbClr val="FFFF00"/>
              </a:highlight>
              <a:ea typeface="Times New Roman" panose="02020603050405020304" pitchFamily="18" charset="0"/>
            </a:endParaRPr>
          </a:p>
          <a:p>
            <a:pPr marL="742950" marR="0" lvl="0" indent="-742950" algn="l" fontAlgn="base">
              <a:spcBef>
                <a:spcPts val="0"/>
              </a:spcBef>
              <a:spcAft>
                <a:spcPts val="0"/>
              </a:spcAft>
              <a:buFont typeface="+mj-lt"/>
              <a:buAutoNum type="arabicPeriod"/>
            </a:pPr>
            <a:r>
              <a:rPr lang="en-US" sz="3600" dirty="0">
                <a:solidFill>
                  <a:srgbClr val="000000"/>
                </a:solidFill>
                <a:effectLst/>
                <a:ea typeface="Times New Roman" panose="02020603050405020304" pitchFamily="18" charset="0"/>
              </a:rPr>
              <a:t>To determine the best practice survey mechanism to increase student participation rates and open/close dates for the student opinion survey. </a:t>
            </a:r>
          </a:p>
          <a:p>
            <a:pPr algn="l" fontAlgn="base"/>
            <a:r>
              <a:rPr lang="en-US" sz="3600" dirty="0">
                <a:solidFill>
                  <a:srgbClr val="000000"/>
                </a:solidFill>
                <a:effectLst/>
                <a:ea typeface="Times New Roman" panose="02020603050405020304" pitchFamily="18" charset="0"/>
              </a:rPr>
              <a:t>Timeframe:  Spring semester, to begin in January 2024 and complete draft recommendations to present for first reading at the April 9, 2024 EC meeting. The Ad-hoc committee charge will expire after the second reading and vote of the EC committee. The Ad-hoc committee will</a:t>
            </a:r>
            <a:r>
              <a:rPr lang="en-US" sz="3600" dirty="0">
                <a:solidFill>
                  <a:srgbClr val="FF0000"/>
                </a:solidFill>
                <a:effectLst/>
                <a:ea typeface="Times New Roman" panose="02020603050405020304" pitchFamily="18" charset="0"/>
              </a:rPr>
              <a:t> </a:t>
            </a:r>
            <a:r>
              <a:rPr lang="en-US" sz="3600" dirty="0">
                <a:solidFill>
                  <a:srgbClr val="000000"/>
                </a:solidFill>
                <a:effectLst/>
                <a:ea typeface="Times New Roman" panose="02020603050405020304" pitchFamily="18" charset="0"/>
              </a:rPr>
              <a:t>sunset with a recommendation to the Senate Executive Committee after the second reading at the April 23, 2024 meeting. </a:t>
            </a:r>
            <a:endParaRPr lang="en-US" sz="3600" dirty="0">
              <a:effectLst/>
              <a:ea typeface="Times New Roman" panose="02020603050405020304" pitchFamily="18" charset="0"/>
            </a:endParaRPr>
          </a:p>
          <a:p>
            <a:pPr marL="742950" marR="0" lvl="0" indent="-742950" algn="l" fontAlgn="base">
              <a:spcBef>
                <a:spcPts val="0"/>
              </a:spcBef>
              <a:spcAft>
                <a:spcPts val="0"/>
              </a:spcAft>
              <a:buFont typeface="+mj-lt"/>
              <a:buAutoNum type="arabicPeriod"/>
            </a:pPr>
            <a:endParaRPr lang="en-US" sz="3600" dirty="0">
              <a:solidFill>
                <a:srgbClr val="000000"/>
              </a:solidFill>
              <a:effectLst/>
              <a:ea typeface="Times New Roman" panose="02020603050405020304" pitchFamily="18" charset="0"/>
            </a:endParaRPr>
          </a:p>
        </p:txBody>
      </p:sp>
    </p:spTree>
    <p:extLst>
      <p:ext uri="{BB962C8B-B14F-4D97-AF65-F5344CB8AC3E}">
        <p14:creationId xmlns:p14="http://schemas.microsoft.com/office/powerpoint/2010/main" val="382799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C1B08A-FA3F-7F8C-EF20-1F1CF34DF5FA}"/>
              </a:ext>
            </a:extLst>
          </p:cNvPr>
          <p:cNvSpPr txBox="1"/>
          <p:nvPr/>
        </p:nvSpPr>
        <p:spPr>
          <a:xfrm>
            <a:off x="2109216" y="2359152"/>
            <a:ext cx="20208240" cy="10296024"/>
          </a:xfrm>
          <a:prstGeom prst="rect">
            <a:avLst/>
          </a:prstGeom>
          <a:noFill/>
        </p:spPr>
        <p:txBody>
          <a:bodyPr wrap="square" rtlCol="0">
            <a:spAutoFit/>
          </a:bodyPr>
          <a:lstStyle/>
          <a:p>
            <a:r>
              <a:rPr lang="en-US" sz="4800" b="1" dirty="0"/>
              <a:t>Members</a:t>
            </a:r>
          </a:p>
          <a:p>
            <a:endParaRPr lang="en-US" sz="1800" b="1" baseline="30000" dirty="0"/>
          </a:p>
          <a:p>
            <a:pPr marL="571500" indent="-571500" algn="l">
              <a:buFont typeface="Arial" panose="020B0604020202020204" pitchFamily="34" charset="0"/>
              <a:buChar char="•"/>
            </a:pPr>
            <a:r>
              <a:rPr lang="en-US" sz="4000" dirty="0"/>
              <a:t>Bobby Hom, Professor &amp; Director, Quality Enhancement Plan, Chair</a:t>
            </a:r>
          </a:p>
          <a:p>
            <a:pPr marL="571500" marR="0" indent="-571500" algn="l">
              <a:lnSpc>
                <a:spcPct val="107000"/>
              </a:lnSpc>
              <a:spcBef>
                <a:spcPts val="0"/>
              </a:spcBef>
              <a:spcAft>
                <a:spcPts val="0"/>
              </a:spcAft>
              <a:buFont typeface="Arial" panose="020B0604020202020204" pitchFamily="34" charset="0"/>
              <a:buChar char="•"/>
            </a:pPr>
            <a:r>
              <a:rPr lang="en-US" sz="4000" kern="0" dirty="0">
                <a:solidFill>
                  <a:srgbClr val="000000"/>
                </a:solidFill>
                <a:effectLst/>
                <a:ea typeface="Times New Roman" panose="02020603050405020304" pitchFamily="18" charset="0"/>
                <a:cs typeface="Calibri" panose="020F0502020204030204" pitchFamily="34" charset="0"/>
              </a:rPr>
              <a:t>Gary Hartge, Director, Institutional Research</a:t>
            </a:r>
          </a:p>
          <a:p>
            <a:pPr marL="571500" marR="0" indent="-571500" algn="l">
              <a:lnSpc>
                <a:spcPct val="107000"/>
              </a:lnSpc>
              <a:spcBef>
                <a:spcPts val="0"/>
              </a:spcBef>
              <a:spcAft>
                <a:spcPts val="0"/>
              </a:spcAft>
              <a:buFont typeface="Arial" panose="020B0604020202020204" pitchFamily="34" charset="0"/>
              <a:buChar char="•"/>
            </a:pPr>
            <a:r>
              <a:rPr lang="en-US" sz="4000" kern="0" dirty="0">
                <a:solidFill>
                  <a:srgbClr val="000000"/>
                </a:solidFill>
                <a:effectLst/>
                <a:ea typeface="Times New Roman" panose="02020603050405020304" pitchFamily="18" charset="0"/>
                <a:cs typeface="Calibri" panose="020F0502020204030204" pitchFamily="34" charset="0"/>
              </a:rPr>
              <a:t>Page </a:t>
            </a:r>
            <a:r>
              <a:rPr lang="en-US" sz="4000" kern="0" dirty="0" err="1">
                <a:solidFill>
                  <a:srgbClr val="000000"/>
                </a:solidFill>
                <a:effectLst/>
                <a:ea typeface="Times New Roman" panose="02020603050405020304" pitchFamily="18" charset="0"/>
                <a:cs typeface="Calibri" panose="020F0502020204030204" pitchFamily="34" charset="0"/>
              </a:rPr>
              <a:t>Jerzak</a:t>
            </a:r>
            <a:r>
              <a:rPr lang="en-US" sz="4000" kern="0" dirty="0">
                <a:solidFill>
                  <a:srgbClr val="000000"/>
                </a:solidFill>
                <a:effectLst/>
                <a:ea typeface="Times New Roman" panose="02020603050405020304" pitchFamily="18" charset="0"/>
                <a:cs typeface="Calibri" panose="020F0502020204030204" pitchFamily="34" charset="0"/>
              </a:rPr>
              <a:t>, Assistant Vice President, Center for Academic Technologies &amp; Training</a:t>
            </a:r>
          </a:p>
          <a:p>
            <a:pPr marL="571500" marR="0" indent="-571500" algn="l">
              <a:lnSpc>
                <a:spcPct val="107000"/>
              </a:lnSpc>
              <a:spcBef>
                <a:spcPts val="0"/>
              </a:spcBef>
              <a:spcAft>
                <a:spcPts val="0"/>
              </a:spcAft>
              <a:buFont typeface="Arial" panose="020B0604020202020204" pitchFamily="34" charset="0"/>
              <a:buChar char="•"/>
            </a:pPr>
            <a:r>
              <a:rPr lang="en-US" sz="4000" kern="0" dirty="0">
                <a:solidFill>
                  <a:srgbClr val="000000"/>
                </a:solidFill>
                <a:effectLst/>
                <a:ea typeface="Times New Roman" panose="02020603050405020304" pitchFamily="18" charset="0"/>
                <a:cs typeface="Calibri" panose="020F0502020204030204" pitchFamily="34" charset="0"/>
              </a:rPr>
              <a:t>Melanie Roberti, Co-Chair, Professional Committee; Assoc. Prof., Geology</a:t>
            </a:r>
          </a:p>
          <a:p>
            <a:pPr marL="571500" marR="0" indent="-571500" algn="l">
              <a:lnSpc>
                <a:spcPct val="107000"/>
              </a:lnSpc>
              <a:spcBef>
                <a:spcPts val="0"/>
              </a:spcBef>
              <a:spcAft>
                <a:spcPts val="0"/>
              </a:spcAft>
              <a:buFont typeface="Arial" panose="020B0604020202020204" pitchFamily="34" charset="0"/>
              <a:buChar char="•"/>
            </a:pPr>
            <a:r>
              <a:rPr lang="en-US" sz="4000" kern="0" dirty="0">
                <a:solidFill>
                  <a:srgbClr val="000000"/>
                </a:solidFill>
                <a:effectLst/>
                <a:ea typeface="Times New Roman" panose="02020603050405020304" pitchFamily="18" charset="0"/>
                <a:cs typeface="Calibri" panose="020F0502020204030204" pitchFamily="34" charset="0"/>
              </a:rPr>
              <a:t>Ron Claypool, Member, Professional Committee; Assoc. Prof., Philosophy</a:t>
            </a:r>
          </a:p>
          <a:p>
            <a:pPr marL="571500" marR="0" indent="-571500" algn="l">
              <a:lnSpc>
                <a:spcPct val="107000"/>
              </a:lnSpc>
              <a:spcBef>
                <a:spcPts val="0"/>
              </a:spcBef>
              <a:spcAft>
                <a:spcPts val="0"/>
              </a:spcAft>
              <a:buFont typeface="Arial" panose="020B0604020202020204" pitchFamily="34" charset="0"/>
              <a:buChar char="•"/>
            </a:pPr>
            <a:r>
              <a:rPr lang="en-US" sz="4000" kern="0" dirty="0">
                <a:solidFill>
                  <a:srgbClr val="000000"/>
                </a:solidFill>
                <a:effectLst/>
                <a:ea typeface="Times New Roman" panose="02020603050405020304" pitchFamily="18" charset="0"/>
                <a:cs typeface="Calibri" panose="020F0502020204030204" pitchFamily="34" charset="0"/>
              </a:rPr>
              <a:t>Brian Lee, Member, Professional Committee; Assoc. Prof., Physics</a:t>
            </a:r>
            <a:endParaRPr lang="en-US" sz="4000" kern="100" dirty="0">
              <a:effectLst/>
              <a:ea typeface="Calibri" panose="020F0502020204030204" pitchFamily="34" charset="0"/>
              <a:cs typeface="Arial" panose="020B0604020202020204" pitchFamily="34" charset="0"/>
            </a:endParaRPr>
          </a:p>
          <a:p>
            <a:pPr marL="571500" marR="0" indent="-571500" algn="l">
              <a:lnSpc>
                <a:spcPct val="107000"/>
              </a:lnSpc>
              <a:spcBef>
                <a:spcPts val="0"/>
              </a:spcBef>
              <a:spcAft>
                <a:spcPts val="0"/>
              </a:spcAft>
              <a:buFont typeface="Arial" panose="020B0604020202020204" pitchFamily="34" charset="0"/>
              <a:buChar char="•"/>
            </a:pPr>
            <a:r>
              <a:rPr lang="en-US" sz="4000" kern="0" dirty="0">
                <a:solidFill>
                  <a:srgbClr val="000000"/>
                </a:solidFill>
                <a:effectLst/>
                <a:ea typeface="Times New Roman" panose="02020603050405020304" pitchFamily="18" charset="0"/>
                <a:cs typeface="Calibri" panose="020F0502020204030204" pitchFamily="34" charset="0"/>
              </a:rPr>
              <a:t>Caitlin Wiley, Student</a:t>
            </a:r>
          </a:p>
          <a:p>
            <a:pPr marL="571500" marR="0" indent="-571500" algn="l">
              <a:lnSpc>
                <a:spcPct val="107000"/>
              </a:lnSpc>
              <a:spcBef>
                <a:spcPts val="0"/>
              </a:spcBef>
              <a:spcAft>
                <a:spcPts val="0"/>
              </a:spcAft>
              <a:buFont typeface="Arial" panose="020B0604020202020204" pitchFamily="34" charset="0"/>
              <a:buChar char="•"/>
            </a:pPr>
            <a:r>
              <a:rPr lang="en-US" sz="4000" kern="0" dirty="0">
                <a:solidFill>
                  <a:srgbClr val="000000"/>
                </a:solidFill>
                <a:effectLst/>
                <a:ea typeface="Times New Roman" panose="02020603050405020304" pitchFamily="18" charset="0"/>
                <a:cs typeface="Calibri" panose="020F0502020204030204" pitchFamily="34" charset="0"/>
              </a:rPr>
              <a:t>Chris </a:t>
            </a:r>
            <a:r>
              <a:rPr lang="en-US" sz="4000" kern="0" dirty="0" err="1">
                <a:solidFill>
                  <a:srgbClr val="000000"/>
                </a:solidFill>
                <a:effectLst/>
                <a:ea typeface="Times New Roman" panose="02020603050405020304" pitchFamily="18" charset="0"/>
                <a:cs typeface="Calibri" panose="020F0502020204030204" pitchFamily="34" charset="0"/>
              </a:rPr>
              <a:t>Ostaghe</a:t>
            </a:r>
            <a:r>
              <a:rPr lang="en-US" sz="4000" kern="0" dirty="0">
                <a:solidFill>
                  <a:srgbClr val="000000"/>
                </a:solidFill>
                <a:effectLst/>
                <a:ea typeface="Times New Roman" panose="02020603050405020304" pitchFamily="18" charset="0"/>
                <a:cs typeface="Calibri" panose="020F0502020204030204" pitchFamily="34" charset="0"/>
              </a:rPr>
              <a:t>, Student</a:t>
            </a:r>
          </a:p>
          <a:p>
            <a:pPr marL="571500" marR="0" indent="-571500" algn="l">
              <a:lnSpc>
                <a:spcPct val="107000"/>
              </a:lnSpc>
              <a:spcBef>
                <a:spcPts val="0"/>
              </a:spcBef>
              <a:spcAft>
                <a:spcPts val="0"/>
              </a:spcAft>
              <a:buFont typeface="Arial" panose="020B0604020202020204" pitchFamily="34" charset="0"/>
              <a:buChar char="•"/>
            </a:pPr>
            <a:endParaRPr lang="en-US" sz="4000" dirty="0">
              <a:ea typeface="Calibri" panose="020F0502020204030204" pitchFamily="34" charset="0"/>
              <a:cs typeface="Calibri" panose="020F0502020204030204" pitchFamily="34" charset="0"/>
            </a:endParaRPr>
          </a:p>
          <a:p>
            <a:pPr marR="0">
              <a:lnSpc>
                <a:spcPct val="107000"/>
              </a:lnSpc>
              <a:spcBef>
                <a:spcPts val="0"/>
              </a:spcBef>
              <a:spcAft>
                <a:spcPts val="0"/>
              </a:spcAft>
            </a:pPr>
            <a:r>
              <a:rPr lang="en-US" sz="4800" b="1" kern="100" dirty="0">
                <a:effectLst/>
                <a:ea typeface="Calibri" panose="020F0502020204030204" pitchFamily="34" charset="0"/>
                <a:cs typeface="Calibri" panose="020F0502020204030204" pitchFamily="34" charset="0"/>
              </a:rPr>
              <a:t>Meeting Dates (via Teams / Zoom)</a:t>
            </a:r>
          </a:p>
          <a:p>
            <a:pPr marR="0">
              <a:lnSpc>
                <a:spcPct val="107000"/>
              </a:lnSpc>
              <a:spcBef>
                <a:spcPts val="0"/>
              </a:spcBef>
              <a:spcAft>
                <a:spcPts val="0"/>
              </a:spcAft>
            </a:pPr>
            <a:r>
              <a:rPr lang="en-US" sz="4000" kern="100" dirty="0">
                <a:effectLst/>
                <a:ea typeface="Calibri" panose="020F0502020204030204" pitchFamily="34" charset="0"/>
                <a:cs typeface="Arial" panose="020B0604020202020204" pitchFamily="34" charset="0"/>
              </a:rPr>
              <a:t>January 17, 31; February 14, 28; March 13, 27</a:t>
            </a:r>
          </a:p>
          <a:p>
            <a:pPr marR="0">
              <a:lnSpc>
                <a:spcPct val="107000"/>
              </a:lnSpc>
              <a:spcBef>
                <a:spcPts val="0"/>
              </a:spcBef>
              <a:spcAft>
                <a:spcPts val="0"/>
              </a:spcAft>
            </a:pPr>
            <a:endParaRPr lang="en-US" sz="4000" kern="100" dirty="0">
              <a:ea typeface="Calibri" panose="020F0502020204030204" pitchFamily="34" charset="0"/>
              <a:cs typeface="Arial" panose="020B0604020202020204" pitchFamily="34" charset="0"/>
            </a:endParaRPr>
          </a:p>
          <a:p>
            <a:pPr marR="0">
              <a:lnSpc>
                <a:spcPct val="107000"/>
              </a:lnSpc>
              <a:spcBef>
                <a:spcPts val="0"/>
              </a:spcBef>
              <a:spcAft>
                <a:spcPts val="0"/>
              </a:spcAft>
            </a:pPr>
            <a:r>
              <a:rPr lang="en-US" sz="4000" b="1" kern="100" dirty="0">
                <a:ea typeface="Calibri" panose="020F0502020204030204" pitchFamily="34" charset="0"/>
                <a:cs typeface="Arial" panose="020B0604020202020204" pitchFamily="34" charset="0"/>
              </a:rPr>
              <a:t>Collegewide </a:t>
            </a:r>
            <a:r>
              <a:rPr lang="en-US" sz="4000" b="1" kern="100" dirty="0">
                <a:effectLst/>
                <a:ea typeface="Calibri" panose="020F0502020204030204" pitchFamily="34" charset="0"/>
                <a:cs typeface="Arial" panose="020B0604020202020204" pitchFamily="34" charset="0"/>
              </a:rPr>
              <a:t>Qualtrics Survey / Student Questionnaire </a:t>
            </a:r>
          </a:p>
          <a:p>
            <a:pPr>
              <a:lnSpc>
                <a:spcPct val="107000"/>
              </a:lnSpc>
            </a:pPr>
            <a:r>
              <a:rPr lang="en-US" sz="4000" kern="100" dirty="0">
                <a:effectLst/>
                <a:ea typeface="Calibri" panose="020F0502020204030204" pitchFamily="34" charset="0"/>
                <a:cs typeface="Arial" panose="020B0604020202020204" pitchFamily="34" charset="0"/>
              </a:rPr>
              <a:t>March 18-25 (Survey=Faculty: 120, Student: 237</a:t>
            </a:r>
            <a:r>
              <a:rPr lang="en-US" sz="4000" kern="100">
                <a:effectLst/>
                <a:ea typeface="Calibri" panose="020F0502020204030204" pitchFamily="34" charset="0"/>
                <a:cs typeface="Arial" panose="020B0604020202020204" pitchFamily="34" charset="0"/>
              </a:rPr>
              <a:t>; Questionnaire=10)</a:t>
            </a:r>
            <a:endParaRPr lang="en-US" sz="4000" kern="100" dirty="0">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44176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BD8A3B-3191-D6F7-7AB5-4A6FBF0D1C5C}"/>
              </a:ext>
            </a:extLst>
          </p:cNvPr>
          <p:cNvSpPr txBox="1"/>
          <p:nvPr/>
        </p:nvSpPr>
        <p:spPr>
          <a:xfrm>
            <a:off x="1225296" y="2366626"/>
            <a:ext cx="22000464" cy="9154814"/>
          </a:xfrm>
          <a:prstGeom prst="rect">
            <a:avLst/>
          </a:prstGeom>
          <a:noFill/>
        </p:spPr>
        <p:txBody>
          <a:bodyPr wrap="square" rtlCol="0">
            <a:spAutoFit/>
          </a:bodyPr>
          <a:lstStyle/>
          <a:p>
            <a:r>
              <a:rPr lang="en-US" sz="4800" b="1" dirty="0"/>
              <a:t>Best Practices in Student Evaluations</a:t>
            </a:r>
            <a:r>
              <a:rPr lang="en-US" sz="4800" baseline="30000" dirty="0"/>
              <a:t>1</a:t>
            </a:r>
          </a:p>
          <a:p>
            <a:endParaRPr lang="en-US" sz="1800" b="1" baseline="30000" dirty="0"/>
          </a:p>
          <a:p>
            <a:pPr marL="571500" marR="0" indent="-571500" algn="l">
              <a:lnSpc>
                <a:spcPct val="107000"/>
              </a:lnSpc>
              <a:spcBef>
                <a:spcPts val="0"/>
              </a:spcBef>
              <a:spcAft>
                <a:spcPts val="1200"/>
              </a:spcAft>
              <a:buFont typeface="Arial" panose="020B0604020202020204" pitchFamily="34" charset="0"/>
              <a:buChar char="•"/>
            </a:pPr>
            <a:r>
              <a:rPr lang="en-US" sz="4000" dirty="0">
                <a:ea typeface="Calibri" panose="020F0502020204030204" pitchFamily="34" charset="0"/>
                <a:cs typeface="Calibri" panose="020F0502020204030204" pitchFamily="34" charset="0"/>
              </a:rPr>
              <a:t>Items should be written in language students can understand (NO JARGON)</a:t>
            </a:r>
          </a:p>
          <a:p>
            <a:pPr marL="571500" indent="-571500" algn="l">
              <a:lnSpc>
                <a:spcPct val="107000"/>
              </a:lnSpc>
              <a:spcAft>
                <a:spcPts val="1200"/>
              </a:spcAft>
              <a:buFont typeface="Arial" panose="020B0604020202020204" pitchFamily="34" charset="0"/>
              <a:buChar char="•"/>
            </a:pPr>
            <a:r>
              <a:rPr lang="en-US" sz="4000" dirty="0">
                <a:ea typeface="Calibri" panose="020F0502020204030204" pitchFamily="34" charset="0"/>
                <a:cs typeface="Calibri" panose="020F0502020204030204" pitchFamily="34" charset="0"/>
              </a:rPr>
              <a:t>Items should be correlated with measures of effective teaching (SF: FT Faculty Job Description, Self-Evaluation, Classroom Observation Checklist, </a:t>
            </a:r>
            <a:r>
              <a:rPr lang="en-US" sz="4000" dirty="0" err="1">
                <a:ea typeface="Calibri" panose="020F0502020204030204" pitchFamily="34" charset="0"/>
                <a:cs typeface="Calibri" panose="020F0502020204030204" pitchFamily="34" charset="0"/>
              </a:rPr>
              <a:t>ACUE</a:t>
            </a:r>
            <a:r>
              <a:rPr lang="en-US" sz="4000" dirty="0">
                <a:ea typeface="Calibri" panose="020F0502020204030204" pitchFamily="34" charset="0"/>
                <a:cs typeface="Calibri" panose="020F0502020204030204" pitchFamily="34" charset="0"/>
              </a:rPr>
              <a:t> Effective Teaching Framework)</a:t>
            </a:r>
          </a:p>
          <a:p>
            <a:pPr marL="571500" marR="0" indent="-571500" algn="l">
              <a:lnSpc>
                <a:spcPct val="107000"/>
              </a:lnSpc>
              <a:spcBef>
                <a:spcPts val="0"/>
              </a:spcBef>
              <a:spcAft>
                <a:spcPts val="1200"/>
              </a:spcAft>
              <a:buFont typeface="Arial" panose="020B0604020202020204" pitchFamily="34" charset="0"/>
              <a:buChar char="•"/>
            </a:pPr>
            <a:r>
              <a:rPr lang="en-US" sz="4000" dirty="0">
                <a:ea typeface="Calibri" panose="020F0502020204030204" pitchFamily="34" charset="0"/>
                <a:cs typeface="Calibri" panose="020F0502020204030204" pitchFamily="34" charset="0"/>
              </a:rPr>
              <a:t>Items should ask about instructor’s use of effective teaching practices, not instructor expertise or knowledge of subject matter, quality of course content, appropriateness of course goals/outcomes</a:t>
            </a:r>
          </a:p>
          <a:p>
            <a:pPr marL="571500" marR="0" indent="-571500" algn="l">
              <a:lnSpc>
                <a:spcPct val="107000"/>
              </a:lnSpc>
              <a:spcBef>
                <a:spcPts val="0"/>
              </a:spcBef>
              <a:spcAft>
                <a:spcPts val="1200"/>
              </a:spcAft>
              <a:buFont typeface="Arial" panose="020B0604020202020204" pitchFamily="34" charset="0"/>
              <a:buChar char="•"/>
            </a:pPr>
            <a:r>
              <a:rPr lang="en-US" sz="4000" dirty="0">
                <a:ea typeface="Calibri" panose="020F0502020204030204" pitchFamily="34" charset="0"/>
                <a:cs typeface="Calibri" panose="020F0502020204030204" pitchFamily="34" charset="0"/>
              </a:rPr>
              <a:t>Items should address only one topic or theme (NO DOUBLE-BARRELED QUESTIONS)</a:t>
            </a:r>
          </a:p>
          <a:p>
            <a:pPr marL="571500" marR="0" indent="-571500" algn="l">
              <a:lnSpc>
                <a:spcPct val="107000"/>
              </a:lnSpc>
              <a:spcBef>
                <a:spcPts val="0"/>
              </a:spcBef>
              <a:spcAft>
                <a:spcPts val="1200"/>
              </a:spcAft>
              <a:buFont typeface="Arial" panose="020B0604020202020204" pitchFamily="34" charset="0"/>
              <a:buChar char="•"/>
            </a:pPr>
            <a:r>
              <a:rPr lang="en-US" sz="4000" dirty="0">
                <a:ea typeface="Calibri" panose="020F0502020204030204" pitchFamily="34" charset="0"/>
                <a:cs typeface="Calibri" panose="020F0502020204030204" pitchFamily="34" charset="0"/>
              </a:rPr>
              <a:t>Fewer items </a:t>
            </a:r>
            <a:r>
              <a:rPr lang="en-US" sz="4000" dirty="0">
                <a:ea typeface="Calibri" panose="020F0502020204030204" pitchFamily="34" charset="0"/>
                <a:cs typeface="Calibri" panose="020F0502020204030204" pitchFamily="34" charset="0"/>
                <a:sym typeface="Wingdings" panose="05000000000000000000" pitchFamily="2" charset="2"/>
              </a:rPr>
              <a:t> greater response rate, better reliability</a:t>
            </a:r>
          </a:p>
          <a:p>
            <a:pPr marL="571500" marR="0" indent="-571500" algn="l">
              <a:lnSpc>
                <a:spcPct val="107000"/>
              </a:lnSpc>
              <a:spcBef>
                <a:spcPts val="0"/>
              </a:spcBef>
              <a:spcAft>
                <a:spcPts val="1200"/>
              </a:spcAft>
              <a:buFont typeface="Arial" panose="020B0604020202020204" pitchFamily="34" charset="0"/>
              <a:buChar char="•"/>
            </a:pPr>
            <a:r>
              <a:rPr lang="en-US" sz="4000" dirty="0">
                <a:ea typeface="Calibri" panose="020F0502020204030204" pitchFamily="34" charset="0"/>
                <a:cs typeface="Calibri" panose="020F0502020204030204" pitchFamily="34" charset="0"/>
                <a:sym typeface="Wingdings" panose="05000000000000000000" pitchFamily="2" charset="2"/>
              </a:rPr>
              <a:t>Instrument, instructions, and analysis should mitigate bias</a:t>
            </a:r>
            <a:endParaRPr lang="en-US" sz="4000" dirty="0">
              <a:ea typeface="Calibri" panose="020F0502020204030204" pitchFamily="34" charset="0"/>
              <a:cs typeface="Calibri" panose="020F0502020204030204" pitchFamily="34" charset="0"/>
            </a:endParaRPr>
          </a:p>
          <a:p>
            <a:pPr marL="571500" marR="0" indent="-571500" algn="l">
              <a:lnSpc>
                <a:spcPct val="107000"/>
              </a:lnSpc>
              <a:spcBef>
                <a:spcPts val="0"/>
              </a:spcBef>
              <a:spcAft>
                <a:spcPts val="1200"/>
              </a:spcAft>
              <a:buFont typeface="Arial" panose="020B0604020202020204" pitchFamily="34" charset="0"/>
              <a:buChar char="•"/>
            </a:pPr>
            <a:r>
              <a:rPr lang="en-US" sz="4000" dirty="0">
                <a:ea typeface="Calibri" panose="020F0502020204030204" pitchFamily="34" charset="0"/>
                <a:cs typeface="Calibri" panose="020F0502020204030204" pitchFamily="34" charset="0"/>
              </a:rPr>
              <a:t>Student Evaluations of Teaching should be formative and used as part of a holistic, multifaceted assessment process (peer evaluation, reflection &amp; self-evaluation) intended to improve teaching practice </a:t>
            </a:r>
          </a:p>
        </p:txBody>
      </p:sp>
      <p:sp>
        <p:nvSpPr>
          <p:cNvPr id="4" name="TextBox 3">
            <a:extLst>
              <a:ext uri="{FF2B5EF4-FFF2-40B4-BE49-F238E27FC236}">
                <a16:creationId xmlns:a16="http://schemas.microsoft.com/office/drawing/2014/main" id="{1C30548E-DE65-B625-A025-EB3682F43814}"/>
              </a:ext>
            </a:extLst>
          </p:cNvPr>
          <p:cNvSpPr txBox="1"/>
          <p:nvPr/>
        </p:nvSpPr>
        <p:spPr>
          <a:xfrm>
            <a:off x="1191768" y="11539728"/>
            <a:ext cx="22000464" cy="1015663"/>
          </a:xfrm>
          <a:prstGeom prst="rect">
            <a:avLst/>
          </a:prstGeom>
          <a:noFill/>
        </p:spPr>
        <p:txBody>
          <a:bodyPr wrap="square" rtlCol="0">
            <a:spAutoFit/>
          </a:bodyPr>
          <a:lstStyle/>
          <a:p>
            <a:pPr marL="109538" indent="-109538" algn="l"/>
            <a:r>
              <a:rPr lang="en-US" sz="2000" baseline="30000" dirty="0"/>
              <a:t>1 </a:t>
            </a:r>
            <a:r>
              <a:rPr lang="en-US" sz="2000" dirty="0" err="1"/>
              <a:t>ACUE</a:t>
            </a:r>
            <a:r>
              <a:rPr lang="en-US" sz="2000" dirty="0"/>
              <a:t>, Student Evaluations of Teaching, Best Practices; American Sociological Association Statement on Student Teaching Evaluations; Ward, An Overview of Research on Use of Student Surveys to Evaluate Teaching, 2021; </a:t>
            </a:r>
            <a:r>
              <a:rPr lang="en-US" sz="2000" b="0" i="0" dirty="0">
                <a:solidFill>
                  <a:srgbClr val="000000"/>
                </a:solidFill>
                <a:effectLst/>
              </a:rPr>
              <a:t>Wallace, Lewis, and Allen, 2019; Medina, Smith, </a:t>
            </a:r>
            <a:r>
              <a:rPr lang="en-US" sz="2000" b="0" i="0" dirty="0" err="1">
                <a:solidFill>
                  <a:srgbClr val="000000"/>
                </a:solidFill>
                <a:effectLst/>
              </a:rPr>
              <a:t>Kolluru</a:t>
            </a:r>
            <a:r>
              <a:rPr lang="en-US" sz="2000" b="0" i="0" dirty="0">
                <a:solidFill>
                  <a:srgbClr val="000000"/>
                </a:solidFill>
                <a:effectLst/>
              </a:rPr>
              <a:t>, </a:t>
            </a:r>
            <a:r>
              <a:rPr lang="en-US" sz="2000" b="0" i="0" dirty="0" err="1">
                <a:solidFill>
                  <a:srgbClr val="000000"/>
                </a:solidFill>
                <a:effectLst/>
              </a:rPr>
              <a:t>Sheaffer</a:t>
            </a:r>
            <a:r>
              <a:rPr lang="en-US" sz="2000" b="0" i="0" dirty="0">
                <a:solidFill>
                  <a:srgbClr val="000000"/>
                </a:solidFill>
                <a:effectLst/>
              </a:rPr>
              <a:t>, and </a:t>
            </a:r>
            <a:r>
              <a:rPr lang="en-US" sz="2000" b="0" i="0" dirty="0" err="1">
                <a:solidFill>
                  <a:srgbClr val="000000"/>
                </a:solidFill>
                <a:effectLst/>
              </a:rPr>
              <a:t>DiVall</a:t>
            </a:r>
            <a:r>
              <a:rPr lang="en-US" sz="2000" b="0" i="0" dirty="0">
                <a:solidFill>
                  <a:srgbClr val="000000"/>
                </a:solidFill>
                <a:effectLst/>
              </a:rPr>
              <a:t>, 2019; Benton and Cashin, 2011; </a:t>
            </a:r>
            <a:r>
              <a:rPr lang="en-US" sz="2000" b="0" i="0" dirty="0" err="1">
                <a:solidFill>
                  <a:srgbClr val="000000"/>
                </a:solidFill>
                <a:effectLst/>
              </a:rPr>
              <a:t>Clayson</a:t>
            </a:r>
            <a:r>
              <a:rPr lang="en-US" sz="2000" b="0" i="0" dirty="0">
                <a:solidFill>
                  <a:srgbClr val="000000"/>
                </a:solidFill>
                <a:effectLst/>
              </a:rPr>
              <a:t> (2021); Benton and Young (2018); Task Force on the Assessment of Teaching and Learning (2007); Frey (1974); Univ. of Pittsburgh, Office of Measurement and Evaluation of Teaching; Waubonsee Community College, Student Evaluations of Teaching.</a:t>
            </a:r>
            <a:endParaRPr lang="en-US" sz="2000" dirty="0"/>
          </a:p>
        </p:txBody>
      </p:sp>
    </p:spTree>
    <p:extLst>
      <p:ext uri="{BB962C8B-B14F-4D97-AF65-F5344CB8AC3E}">
        <p14:creationId xmlns:p14="http://schemas.microsoft.com/office/powerpoint/2010/main" val="2203475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957698B-6B7D-F7F5-8047-13B279C1DC57}"/>
              </a:ext>
            </a:extLst>
          </p:cNvPr>
          <p:cNvSpPr txBox="1"/>
          <p:nvPr/>
        </p:nvSpPr>
        <p:spPr>
          <a:xfrm>
            <a:off x="1225296" y="2359152"/>
            <a:ext cx="22000464" cy="6058582"/>
          </a:xfrm>
          <a:prstGeom prst="rect">
            <a:avLst/>
          </a:prstGeom>
          <a:noFill/>
        </p:spPr>
        <p:txBody>
          <a:bodyPr wrap="square" rtlCol="0">
            <a:spAutoFit/>
          </a:bodyPr>
          <a:lstStyle/>
          <a:p>
            <a:r>
              <a:rPr lang="en-US" sz="4800" b="1" dirty="0"/>
              <a:t>Guiding Principles</a:t>
            </a:r>
            <a:endParaRPr lang="en-US" sz="4800" baseline="30000" dirty="0"/>
          </a:p>
          <a:p>
            <a:endParaRPr lang="en-US" sz="1800" b="1" baseline="30000" dirty="0"/>
          </a:p>
          <a:p>
            <a:pPr marL="571500" marR="0" indent="-571500" algn="l">
              <a:lnSpc>
                <a:spcPct val="107000"/>
              </a:lnSpc>
              <a:spcBef>
                <a:spcPts val="0"/>
              </a:spcBef>
              <a:spcAft>
                <a:spcPts val="1200"/>
              </a:spcAft>
              <a:buFont typeface="Arial" panose="020B0604020202020204" pitchFamily="34" charset="0"/>
              <a:buChar char="•"/>
            </a:pPr>
            <a:r>
              <a:rPr lang="en-US" sz="4000" dirty="0">
                <a:ea typeface="Calibri" panose="020F0502020204030204" pitchFamily="34" charset="0"/>
                <a:cs typeface="Calibri" panose="020F0502020204030204" pitchFamily="34" charset="0"/>
              </a:rPr>
              <a:t>SF’s EOS SOS is a valuable opportunity for students to constructively help faculty improve their teaching practices</a:t>
            </a:r>
          </a:p>
          <a:p>
            <a:pPr marL="571500" marR="0" indent="-571500" algn="l">
              <a:lnSpc>
                <a:spcPct val="107000"/>
              </a:lnSpc>
              <a:spcBef>
                <a:spcPts val="0"/>
              </a:spcBef>
              <a:spcAft>
                <a:spcPts val="1200"/>
              </a:spcAft>
              <a:buFont typeface="Arial" panose="020B0604020202020204" pitchFamily="34" charset="0"/>
              <a:buChar char="•"/>
            </a:pPr>
            <a:r>
              <a:rPr lang="en-US" sz="4000" dirty="0">
                <a:ea typeface="Calibri" panose="020F0502020204030204" pitchFamily="34" charset="0"/>
                <a:cs typeface="Calibri" panose="020F0502020204030204" pitchFamily="34" charset="0"/>
              </a:rPr>
              <a:t>SF’s EOS SOS is a formative instrument intended to help faculty, the department chair, and mentors  identify areas of strength and refine other areas that may require improvement</a:t>
            </a:r>
          </a:p>
          <a:p>
            <a:pPr marL="571500" marR="0" indent="-571500" algn="l">
              <a:lnSpc>
                <a:spcPct val="107000"/>
              </a:lnSpc>
              <a:spcBef>
                <a:spcPts val="0"/>
              </a:spcBef>
              <a:spcAft>
                <a:spcPts val="1200"/>
              </a:spcAft>
              <a:buFont typeface="Arial" panose="020B0604020202020204" pitchFamily="34" charset="0"/>
              <a:buChar char="•"/>
            </a:pPr>
            <a:r>
              <a:rPr lang="en-US" sz="4000" dirty="0">
                <a:ea typeface="Calibri" panose="020F0502020204030204" pitchFamily="34" charset="0"/>
                <a:cs typeface="Calibri" panose="020F0502020204030204" pitchFamily="34" charset="0"/>
              </a:rPr>
              <a:t>SF’s EOS SOS should not be </a:t>
            </a:r>
            <a:r>
              <a:rPr lang="en-US" sz="4000" dirty="0" err="1">
                <a:ea typeface="Calibri" panose="020F0502020204030204" pitchFamily="34" charset="0"/>
                <a:cs typeface="Calibri" panose="020F0502020204030204" pitchFamily="34" charset="0"/>
              </a:rPr>
              <a:t>RateMyProfessor</a:t>
            </a:r>
            <a:endParaRPr lang="en-US" sz="4000" dirty="0">
              <a:ea typeface="Calibri" panose="020F0502020204030204" pitchFamily="34" charset="0"/>
              <a:cs typeface="Calibri" panose="020F0502020204030204" pitchFamily="34" charset="0"/>
            </a:endParaRPr>
          </a:p>
          <a:p>
            <a:pPr marL="571500" marR="0" indent="-571500" algn="l">
              <a:lnSpc>
                <a:spcPct val="107000"/>
              </a:lnSpc>
              <a:spcBef>
                <a:spcPts val="0"/>
              </a:spcBef>
              <a:spcAft>
                <a:spcPts val="1200"/>
              </a:spcAft>
              <a:buFont typeface="Arial" panose="020B0604020202020204" pitchFamily="34" charset="0"/>
              <a:buChar char="•"/>
            </a:pPr>
            <a:r>
              <a:rPr lang="en-US" sz="4000" dirty="0">
                <a:ea typeface="Calibri" panose="020F0502020204030204" pitchFamily="34" charset="0"/>
                <a:cs typeface="Calibri" panose="020F0502020204030204" pitchFamily="34" charset="0"/>
              </a:rPr>
              <a:t>SF’s EOS SOS should include common collegewide questions that are discipline and modality agnostic, with opportunity for departments to add discipline-, course-, and/or modality-specific items.</a:t>
            </a:r>
          </a:p>
        </p:txBody>
      </p:sp>
    </p:spTree>
    <p:extLst>
      <p:ext uri="{BB962C8B-B14F-4D97-AF65-F5344CB8AC3E}">
        <p14:creationId xmlns:p14="http://schemas.microsoft.com/office/powerpoint/2010/main" val="4270131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B0EF95-ABD5-CF8C-E8A3-707B4337744E}"/>
            </a:ext>
          </a:extLst>
        </p:cNvPr>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7519E77-B679-2471-4F37-AFB24EEC8CD1}"/>
              </a:ext>
            </a:extLst>
          </p:cNvPr>
          <p:cNvGraphicFramePr>
            <a:graphicFrameLocks noGrp="1"/>
          </p:cNvGraphicFramePr>
          <p:nvPr>
            <p:extLst>
              <p:ext uri="{D42A27DB-BD31-4B8C-83A1-F6EECF244321}">
                <p14:modId xmlns:p14="http://schemas.microsoft.com/office/powerpoint/2010/main" val="2354863670"/>
              </p:ext>
            </p:extLst>
          </p:nvPr>
        </p:nvGraphicFramePr>
        <p:xfrm>
          <a:off x="329184" y="1023701"/>
          <a:ext cx="23682961" cy="11033760"/>
        </p:xfrm>
        <a:graphic>
          <a:graphicData uri="http://schemas.openxmlformats.org/drawingml/2006/table">
            <a:tbl>
              <a:tblPr firstRow="1" bandRow="1">
                <a:tableStyleId>{5940675A-B579-460E-94D1-54222C63F5DA}</a:tableStyleId>
              </a:tblPr>
              <a:tblGrid>
                <a:gridCol w="13112496">
                  <a:extLst>
                    <a:ext uri="{9D8B030D-6E8A-4147-A177-3AD203B41FA5}">
                      <a16:colId xmlns:a16="http://schemas.microsoft.com/office/drawing/2014/main" val="1898996745"/>
                    </a:ext>
                  </a:extLst>
                </a:gridCol>
                <a:gridCol w="6357820">
                  <a:extLst>
                    <a:ext uri="{9D8B030D-6E8A-4147-A177-3AD203B41FA5}">
                      <a16:colId xmlns:a16="http://schemas.microsoft.com/office/drawing/2014/main" val="2336470967"/>
                    </a:ext>
                  </a:extLst>
                </a:gridCol>
                <a:gridCol w="4212645">
                  <a:extLst>
                    <a:ext uri="{9D8B030D-6E8A-4147-A177-3AD203B41FA5}">
                      <a16:colId xmlns:a16="http://schemas.microsoft.com/office/drawing/2014/main" val="471528620"/>
                    </a:ext>
                  </a:extLst>
                </a:gridCol>
              </a:tblGrid>
              <a:tr h="0">
                <a:tc>
                  <a:txBody>
                    <a:bodyPr/>
                    <a:lstStyle/>
                    <a:p>
                      <a:r>
                        <a:rPr lang="en-US" sz="4800" b="1" dirty="0"/>
                        <a:t>Proposed Common Collegewide </a:t>
                      </a:r>
                    </a:p>
                    <a:p>
                      <a:r>
                        <a:rPr lang="en-US" sz="4800" b="1" dirty="0"/>
                        <a:t>Question Set</a:t>
                      </a:r>
                    </a:p>
                    <a:p>
                      <a:r>
                        <a:rPr lang="en-US" sz="2400" b="1" dirty="0"/>
                        <a:t>Scale:  Strongly Agree, Agree, Disagree, Strongly Disagree</a:t>
                      </a:r>
                    </a:p>
                  </a:txBody>
                  <a:tcPr/>
                </a:tc>
                <a:tc>
                  <a:txBody>
                    <a:bodyPr/>
                    <a:lstStyle/>
                    <a:p>
                      <a:r>
                        <a:rPr lang="en-US" sz="3200" b="1" u="none" dirty="0"/>
                        <a:t>Research on Effective Teaching (actions students are qualified to comment)</a:t>
                      </a:r>
                    </a:p>
                  </a:txBody>
                  <a:tcPr/>
                </a:tc>
                <a:tc>
                  <a:txBody>
                    <a:bodyPr/>
                    <a:lstStyle/>
                    <a:p>
                      <a:r>
                        <a:rPr lang="en-US" sz="3200" b="1" u="none" dirty="0"/>
                        <a:t>SF Effective Teaching Theme </a:t>
                      </a:r>
                      <a:r>
                        <a:rPr lang="en-US" sz="3200" b="1" u="none" baseline="30000" dirty="0"/>
                        <a:t>1</a:t>
                      </a:r>
                    </a:p>
                  </a:txBody>
                  <a:tcPr/>
                </a:tc>
                <a:extLst>
                  <a:ext uri="{0D108BD9-81ED-4DB2-BD59-A6C34878D82A}">
                    <a16:rowId xmlns:a16="http://schemas.microsoft.com/office/drawing/2014/main" val="3907364006"/>
                  </a:ext>
                </a:extLst>
              </a:tr>
              <a:tr h="0">
                <a:tc>
                  <a:txBody>
                    <a:bodyPr/>
                    <a:lstStyle/>
                    <a:p>
                      <a:r>
                        <a:rPr lang="en-US" sz="3200" dirty="0"/>
                        <a:t>My instructor organized the course clearly.</a:t>
                      </a:r>
                    </a:p>
                  </a:txBody>
                  <a:tcPr/>
                </a:tc>
                <a:tc>
                  <a:txBody>
                    <a:bodyPr/>
                    <a:lstStyle/>
                    <a:p>
                      <a:r>
                        <a:rPr lang="en-US" sz="3200" dirty="0"/>
                        <a:t>Clarity of goals, expectations and presentation</a:t>
                      </a:r>
                    </a:p>
                  </a:txBody>
                  <a:tcPr/>
                </a:tc>
                <a:tc>
                  <a:txBody>
                    <a:bodyPr/>
                    <a:lstStyle/>
                    <a:p>
                      <a:r>
                        <a:rPr lang="en-US" sz="3200" dirty="0"/>
                        <a:t>Course administration</a:t>
                      </a:r>
                    </a:p>
                  </a:txBody>
                  <a:tcPr/>
                </a:tc>
                <a:extLst>
                  <a:ext uri="{0D108BD9-81ED-4DB2-BD59-A6C34878D82A}">
                    <a16:rowId xmlns:a16="http://schemas.microsoft.com/office/drawing/2014/main" val="3160043956"/>
                  </a:ext>
                </a:extLst>
              </a:tr>
              <a:tr h="0">
                <a:tc>
                  <a:txBody>
                    <a:bodyPr/>
                    <a:lstStyle/>
                    <a:p>
                      <a:r>
                        <a:rPr lang="en-US" sz="3200" dirty="0"/>
                        <a:t>My instructor clearly presented course expectations at the start of the course.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t>Clarity of goals, expectations and presentation</a:t>
                      </a:r>
                    </a:p>
                  </a:txBody>
                  <a:tcPr/>
                </a:tc>
                <a:tc>
                  <a:txBody>
                    <a:bodyPr/>
                    <a:lstStyle/>
                    <a:p>
                      <a:r>
                        <a:rPr lang="en-US" sz="3200" dirty="0"/>
                        <a:t>Communicates expectations</a:t>
                      </a:r>
                    </a:p>
                  </a:txBody>
                  <a:tcPr/>
                </a:tc>
                <a:extLst>
                  <a:ext uri="{0D108BD9-81ED-4DB2-BD59-A6C34878D82A}">
                    <a16:rowId xmlns:a16="http://schemas.microsoft.com/office/drawing/2014/main" val="3852809563"/>
                  </a:ext>
                </a:extLst>
              </a:tr>
              <a:tr h="0">
                <a:tc>
                  <a:txBody>
                    <a:bodyPr/>
                    <a:lstStyle/>
                    <a:p>
                      <a:r>
                        <a:rPr lang="en-US" sz="3200" dirty="0"/>
                        <a:t>My instructor provided me with tools and/or techniques to help me learn.</a:t>
                      </a:r>
                    </a:p>
                  </a:txBody>
                  <a:tcPr/>
                </a:tc>
                <a:tc>
                  <a:txBody>
                    <a:bodyPr/>
                    <a:lstStyle/>
                    <a:p>
                      <a:r>
                        <a:rPr lang="en-US" sz="3200" dirty="0"/>
                        <a:t>Effectiveness of instructor’s presentation</a:t>
                      </a:r>
                    </a:p>
                  </a:txBody>
                  <a:tcPr/>
                </a:tc>
                <a:tc>
                  <a:txBody>
                    <a:bodyPr/>
                    <a:lstStyle/>
                    <a:p>
                      <a:r>
                        <a:rPr lang="en-US" sz="3200" dirty="0"/>
                        <a:t>Teaching methods</a:t>
                      </a:r>
                    </a:p>
                  </a:txBody>
                  <a:tcPr/>
                </a:tc>
                <a:extLst>
                  <a:ext uri="{0D108BD9-81ED-4DB2-BD59-A6C34878D82A}">
                    <a16:rowId xmlns:a16="http://schemas.microsoft.com/office/drawing/2014/main" val="1960239841"/>
                  </a:ext>
                </a:extLst>
              </a:tr>
              <a:tr h="0">
                <a:tc>
                  <a:txBody>
                    <a:bodyPr/>
                    <a:lstStyle/>
                    <a:p>
                      <a:r>
                        <a:rPr lang="en-US" sz="3200" dirty="0"/>
                        <a:t>My instructor based assessments on the course content/skills.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t>Clarity of goals, expectations and presentation</a:t>
                      </a:r>
                    </a:p>
                  </a:txBody>
                  <a:tcPr/>
                </a:tc>
                <a:tc>
                  <a:txBody>
                    <a:bodyPr/>
                    <a:lstStyle/>
                    <a:p>
                      <a:r>
                        <a:rPr lang="en-US" sz="3200" dirty="0"/>
                        <a:t>Authentic assessment</a:t>
                      </a:r>
                    </a:p>
                  </a:txBody>
                  <a:tcPr/>
                </a:tc>
                <a:extLst>
                  <a:ext uri="{0D108BD9-81ED-4DB2-BD59-A6C34878D82A}">
                    <a16:rowId xmlns:a16="http://schemas.microsoft.com/office/drawing/2014/main" val="1162647856"/>
                  </a:ext>
                </a:extLst>
              </a:tr>
              <a:tr h="0">
                <a:tc>
                  <a:txBody>
                    <a:bodyPr/>
                    <a:lstStyle/>
                    <a:p>
                      <a:r>
                        <a:rPr lang="en-US" sz="3200" dirty="0"/>
                        <a:t>My instructor was available to assist me if I needed help (for example, during office hours, via email, video conferencing, other communication methods, etc.).</a:t>
                      </a:r>
                    </a:p>
                  </a:txBody>
                  <a:tcPr/>
                </a:tc>
                <a:tc>
                  <a:txBody>
                    <a:bodyPr/>
                    <a:lstStyle/>
                    <a:p>
                      <a:r>
                        <a:rPr lang="en-US" sz="3200" dirty="0"/>
                        <a:t>Instructor availability outside of class</a:t>
                      </a:r>
                    </a:p>
                  </a:txBody>
                  <a:tcPr/>
                </a:tc>
                <a:tc>
                  <a:txBody>
                    <a:bodyPr/>
                    <a:lstStyle/>
                    <a:p>
                      <a:r>
                        <a:rPr lang="en-US" sz="3200" dirty="0"/>
                        <a:t>Availability for assistance</a:t>
                      </a:r>
                    </a:p>
                  </a:txBody>
                  <a:tcPr/>
                </a:tc>
                <a:extLst>
                  <a:ext uri="{0D108BD9-81ED-4DB2-BD59-A6C34878D82A}">
                    <a16:rowId xmlns:a16="http://schemas.microsoft.com/office/drawing/2014/main" val="1730815466"/>
                  </a:ext>
                </a:extLst>
              </a:tr>
              <a:tr h="0">
                <a:tc>
                  <a:txBody>
                    <a:bodyPr/>
                    <a:lstStyle/>
                    <a:p>
                      <a:r>
                        <a:rPr lang="en-US" sz="3200" dirty="0"/>
                        <a:t>My instructor responded to my questions in a timely manner.</a:t>
                      </a:r>
                    </a:p>
                  </a:txBody>
                  <a:tcPr/>
                </a:tc>
                <a:tc>
                  <a:txBody>
                    <a:bodyPr/>
                    <a:lstStyle/>
                    <a:p>
                      <a:r>
                        <a:rPr lang="en-US" sz="3200" dirty="0"/>
                        <a:t>Timeliness and clarity of feedback</a:t>
                      </a:r>
                    </a:p>
                  </a:txBody>
                  <a:tcPr/>
                </a:tc>
                <a:tc>
                  <a:txBody>
                    <a:bodyPr/>
                    <a:lstStyle/>
                    <a:p>
                      <a:r>
                        <a:rPr lang="en-US" sz="3200" dirty="0"/>
                        <a:t>Timeliness of assistance</a:t>
                      </a:r>
                    </a:p>
                  </a:txBody>
                  <a:tcPr/>
                </a:tc>
                <a:extLst>
                  <a:ext uri="{0D108BD9-81ED-4DB2-BD59-A6C34878D82A}">
                    <a16:rowId xmlns:a16="http://schemas.microsoft.com/office/drawing/2014/main" val="3257751996"/>
                  </a:ext>
                </a:extLst>
              </a:tr>
              <a:tr h="0">
                <a:tc>
                  <a:txBody>
                    <a:bodyPr/>
                    <a:lstStyle/>
                    <a:p>
                      <a:r>
                        <a:rPr lang="en-US" sz="3200" dirty="0"/>
                        <a:t>My instructor's feedback helped me improve my performance in the course.</a:t>
                      </a:r>
                    </a:p>
                  </a:txBody>
                  <a:tcPr/>
                </a:tc>
                <a:tc>
                  <a:txBody>
                    <a:bodyPr/>
                    <a:lstStyle/>
                    <a:p>
                      <a:r>
                        <a:rPr lang="en-US" sz="3200" dirty="0"/>
                        <a:t>Timeliness and clarity of feedback</a:t>
                      </a:r>
                    </a:p>
                  </a:txBody>
                  <a:tcPr/>
                </a:tc>
                <a:tc>
                  <a:txBody>
                    <a:bodyPr/>
                    <a:lstStyle/>
                    <a:p>
                      <a:r>
                        <a:rPr lang="en-US" sz="3200" dirty="0"/>
                        <a:t>Feedback for improvement</a:t>
                      </a:r>
                    </a:p>
                  </a:txBody>
                  <a:tcPr/>
                </a:tc>
                <a:extLst>
                  <a:ext uri="{0D108BD9-81ED-4DB2-BD59-A6C34878D82A}">
                    <a16:rowId xmlns:a16="http://schemas.microsoft.com/office/drawing/2014/main" val="246536250"/>
                  </a:ext>
                </a:extLst>
              </a:tr>
              <a:tr h="0">
                <a:tc>
                  <a:txBody>
                    <a:bodyPr/>
                    <a:lstStyle/>
                    <a:p>
                      <a:r>
                        <a:rPr lang="en-US" sz="3200" dirty="0"/>
                        <a:t>My instructor treated me with respect.</a:t>
                      </a:r>
                    </a:p>
                  </a:txBody>
                  <a:tcPr/>
                </a:tc>
                <a:tc>
                  <a:txBody>
                    <a:bodyPr/>
                    <a:lstStyle/>
                    <a:p>
                      <a:r>
                        <a:rPr lang="en-US" sz="3200" dirty="0"/>
                        <a:t>Sense of class climate</a:t>
                      </a:r>
                    </a:p>
                  </a:txBody>
                  <a:tcPr/>
                </a:tc>
                <a:tc>
                  <a:txBody>
                    <a:bodyPr/>
                    <a:lstStyle/>
                    <a:p>
                      <a:r>
                        <a:rPr lang="en-US" sz="3200" dirty="0"/>
                        <a:t>Classroom environment</a:t>
                      </a:r>
                    </a:p>
                  </a:txBody>
                  <a:tcPr/>
                </a:tc>
                <a:extLst>
                  <a:ext uri="{0D108BD9-81ED-4DB2-BD59-A6C34878D82A}">
                    <a16:rowId xmlns:a16="http://schemas.microsoft.com/office/drawing/2014/main" val="2300457639"/>
                  </a:ext>
                </a:extLst>
              </a:tr>
              <a:tr h="0">
                <a:tc>
                  <a:txBody>
                    <a:bodyPr/>
                    <a:lstStyle/>
                    <a:p>
                      <a:r>
                        <a:rPr lang="en-US" sz="3200" dirty="0"/>
                        <a:t>Open-Ended:  What advice would you give your instructor to help improve this course?</a:t>
                      </a:r>
                    </a:p>
                  </a:txBody>
                  <a:tcPr/>
                </a:tc>
                <a:tc>
                  <a:txBody>
                    <a:bodyPr/>
                    <a:lstStyle/>
                    <a:p>
                      <a:endParaRPr lang="en-US" sz="3200" dirty="0"/>
                    </a:p>
                  </a:txBody>
                  <a:tcPr/>
                </a:tc>
                <a:tc>
                  <a:txBody>
                    <a:bodyPr/>
                    <a:lstStyle/>
                    <a:p>
                      <a:endParaRPr lang="en-US" sz="3200" dirty="0"/>
                    </a:p>
                  </a:txBody>
                  <a:tcPr/>
                </a:tc>
                <a:extLst>
                  <a:ext uri="{0D108BD9-81ED-4DB2-BD59-A6C34878D82A}">
                    <a16:rowId xmlns:a16="http://schemas.microsoft.com/office/drawing/2014/main" val="3247723314"/>
                  </a:ext>
                </a:extLst>
              </a:tr>
            </a:tbl>
          </a:graphicData>
        </a:graphic>
      </p:graphicFrame>
      <p:sp>
        <p:nvSpPr>
          <p:cNvPr id="2" name="TextBox 1">
            <a:extLst>
              <a:ext uri="{FF2B5EF4-FFF2-40B4-BE49-F238E27FC236}">
                <a16:creationId xmlns:a16="http://schemas.microsoft.com/office/drawing/2014/main" id="{9FD4730E-369F-9F5F-FEAA-39C90353B291}"/>
              </a:ext>
            </a:extLst>
          </p:cNvPr>
          <p:cNvSpPr txBox="1"/>
          <p:nvPr/>
        </p:nvSpPr>
        <p:spPr>
          <a:xfrm>
            <a:off x="15410688" y="12667061"/>
            <a:ext cx="8028432" cy="1015663"/>
          </a:xfrm>
          <a:prstGeom prst="rect">
            <a:avLst/>
          </a:prstGeom>
          <a:noFill/>
        </p:spPr>
        <p:txBody>
          <a:bodyPr wrap="square" rtlCol="0">
            <a:spAutoFit/>
          </a:bodyPr>
          <a:lstStyle/>
          <a:p>
            <a:pPr marL="109538" indent="-109538" algn="l"/>
            <a:r>
              <a:rPr lang="en-US" sz="2000" baseline="30000" dirty="0"/>
              <a:t>1 </a:t>
            </a:r>
            <a:r>
              <a:rPr lang="en-US" sz="2000" dirty="0"/>
              <a:t>SF Full-Time Faculty Position Description, Part-Time Faculty Position Description, Full-Time Faculty Self-Evaluation, Classroom Observation Checklist </a:t>
            </a:r>
          </a:p>
        </p:txBody>
      </p:sp>
    </p:spTree>
    <p:extLst>
      <p:ext uri="{BB962C8B-B14F-4D97-AF65-F5344CB8AC3E}">
        <p14:creationId xmlns:p14="http://schemas.microsoft.com/office/powerpoint/2010/main" val="4253373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EC3F000-7F6F-1FED-7B72-DD93E2484D99}"/>
              </a:ext>
            </a:extLst>
          </p:cNvPr>
          <p:cNvGraphicFramePr>
            <a:graphicFrameLocks noGrp="1"/>
          </p:cNvGraphicFramePr>
          <p:nvPr>
            <p:extLst>
              <p:ext uri="{D42A27DB-BD31-4B8C-83A1-F6EECF244321}">
                <p14:modId xmlns:p14="http://schemas.microsoft.com/office/powerpoint/2010/main" val="294325040"/>
              </p:ext>
            </p:extLst>
          </p:nvPr>
        </p:nvGraphicFramePr>
        <p:xfrm>
          <a:off x="231648" y="1711960"/>
          <a:ext cx="12551664" cy="8839200"/>
        </p:xfrm>
        <a:graphic>
          <a:graphicData uri="http://schemas.openxmlformats.org/drawingml/2006/table">
            <a:tbl>
              <a:tblPr firstRow="1" bandRow="1">
                <a:tableStyleId>{5940675A-B579-460E-94D1-54222C63F5DA}</a:tableStyleId>
              </a:tblPr>
              <a:tblGrid>
                <a:gridCol w="12551664">
                  <a:extLst>
                    <a:ext uri="{9D8B030D-6E8A-4147-A177-3AD203B41FA5}">
                      <a16:colId xmlns:a16="http://schemas.microsoft.com/office/drawing/2014/main" val="2761772039"/>
                    </a:ext>
                  </a:extLst>
                </a:gridCol>
              </a:tblGrid>
              <a:tr h="0">
                <a:tc>
                  <a:txBody>
                    <a:bodyPr/>
                    <a:lstStyle/>
                    <a:p>
                      <a:r>
                        <a:rPr lang="en-US" sz="4800" b="1" dirty="0"/>
                        <a:t>Proposed Common Collegewide Question Set</a:t>
                      </a:r>
                    </a:p>
                    <a:p>
                      <a:r>
                        <a:rPr lang="en-US" sz="2400" b="1" dirty="0"/>
                        <a:t>Scale:  Strongly Agree, Agree, Disagree, Strongly Disagree</a:t>
                      </a:r>
                    </a:p>
                  </a:txBody>
                  <a:tcPr/>
                </a:tc>
                <a:extLst>
                  <a:ext uri="{0D108BD9-81ED-4DB2-BD59-A6C34878D82A}">
                    <a16:rowId xmlns:a16="http://schemas.microsoft.com/office/drawing/2014/main" val="2344981986"/>
                  </a:ext>
                </a:extLst>
              </a:tr>
              <a:tr h="0">
                <a:tc>
                  <a:txBody>
                    <a:bodyPr/>
                    <a:lstStyle/>
                    <a:p>
                      <a:r>
                        <a:rPr lang="en-US" sz="3200" dirty="0"/>
                        <a:t>My instructor organized the course clearly.</a:t>
                      </a:r>
                    </a:p>
                  </a:txBody>
                  <a:tcPr/>
                </a:tc>
                <a:extLst>
                  <a:ext uri="{0D108BD9-81ED-4DB2-BD59-A6C34878D82A}">
                    <a16:rowId xmlns:a16="http://schemas.microsoft.com/office/drawing/2014/main" val="3499548746"/>
                  </a:ext>
                </a:extLst>
              </a:tr>
              <a:tr h="0">
                <a:tc>
                  <a:txBody>
                    <a:bodyPr/>
                    <a:lstStyle/>
                    <a:p>
                      <a:r>
                        <a:rPr lang="en-US" sz="3200" dirty="0"/>
                        <a:t>My instructor clearly presented course expectations at the start of the course.</a:t>
                      </a:r>
                    </a:p>
                  </a:txBody>
                  <a:tcPr/>
                </a:tc>
                <a:extLst>
                  <a:ext uri="{0D108BD9-81ED-4DB2-BD59-A6C34878D82A}">
                    <a16:rowId xmlns:a16="http://schemas.microsoft.com/office/drawing/2014/main" val="945120594"/>
                  </a:ext>
                </a:extLst>
              </a:tr>
              <a:tr h="0">
                <a:tc>
                  <a:txBody>
                    <a:bodyPr/>
                    <a:lstStyle/>
                    <a:p>
                      <a:r>
                        <a:rPr lang="en-US" sz="3200" dirty="0"/>
                        <a:t>My instructor provided me with tools and/or techniques to help me learn.</a:t>
                      </a:r>
                    </a:p>
                  </a:txBody>
                  <a:tcPr/>
                </a:tc>
                <a:extLst>
                  <a:ext uri="{0D108BD9-81ED-4DB2-BD59-A6C34878D82A}">
                    <a16:rowId xmlns:a16="http://schemas.microsoft.com/office/drawing/2014/main" val="3529288724"/>
                  </a:ext>
                </a:extLst>
              </a:tr>
              <a:tr h="0">
                <a:tc>
                  <a:txBody>
                    <a:bodyPr/>
                    <a:lstStyle/>
                    <a:p>
                      <a:r>
                        <a:rPr lang="en-US" sz="3200" dirty="0"/>
                        <a:t>My instructor based assessments on the course content/skills.</a:t>
                      </a:r>
                    </a:p>
                  </a:txBody>
                  <a:tcPr/>
                </a:tc>
                <a:extLst>
                  <a:ext uri="{0D108BD9-81ED-4DB2-BD59-A6C34878D82A}">
                    <a16:rowId xmlns:a16="http://schemas.microsoft.com/office/drawing/2014/main" val="281783777"/>
                  </a:ext>
                </a:extLst>
              </a:tr>
              <a:tr h="0">
                <a:tc>
                  <a:txBody>
                    <a:bodyPr/>
                    <a:lstStyle/>
                    <a:p>
                      <a:r>
                        <a:rPr lang="en-US" sz="3200" dirty="0"/>
                        <a:t>My instructor was available to assist me if I needed help (for example, during office hours, via email, video conferencing, other communication methods, etc.).</a:t>
                      </a:r>
                    </a:p>
                  </a:txBody>
                  <a:tcPr/>
                </a:tc>
                <a:extLst>
                  <a:ext uri="{0D108BD9-81ED-4DB2-BD59-A6C34878D82A}">
                    <a16:rowId xmlns:a16="http://schemas.microsoft.com/office/drawing/2014/main" val="2508671297"/>
                  </a:ext>
                </a:extLst>
              </a:tr>
              <a:tr h="0">
                <a:tc>
                  <a:txBody>
                    <a:bodyPr/>
                    <a:lstStyle/>
                    <a:p>
                      <a:r>
                        <a:rPr lang="en-US" sz="3200" dirty="0"/>
                        <a:t>My instructor responded to my questions in a timely manner.</a:t>
                      </a:r>
                    </a:p>
                  </a:txBody>
                  <a:tcPr/>
                </a:tc>
                <a:extLst>
                  <a:ext uri="{0D108BD9-81ED-4DB2-BD59-A6C34878D82A}">
                    <a16:rowId xmlns:a16="http://schemas.microsoft.com/office/drawing/2014/main" val="3893396548"/>
                  </a:ext>
                </a:extLst>
              </a:tr>
              <a:tr h="0">
                <a:tc>
                  <a:txBody>
                    <a:bodyPr/>
                    <a:lstStyle/>
                    <a:p>
                      <a:r>
                        <a:rPr lang="en-US" sz="3200" dirty="0"/>
                        <a:t>My instructor's feedback helped me improve my performance in the course.</a:t>
                      </a:r>
                    </a:p>
                  </a:txBody>
                  <a:tcPr/>
                </a:tc>
                <a:extLst>
                  <a:ext uri="{0D108BD9-81ED-4DB2-BD59-A6C34878D82A}">
                    <a16:rowId xmlns:a16="http://schemas.microsoft.com/office/drawing/2014/main" val="1809304664"/>
                  </a:ext>
                </a:extLst>
              </a:tr>
              <a:tr h="0">
                <a:tc>
                  <a:txBody>
                    <a:bodyPr/>
                    <a:lstStyle/>
                    <a:p>
                      <a:r>
                        <a:rPr lang="en-US" sz="3200" dirty="0"/>
                        <a:t>My instructor treated me with respect.</a:t>
                      </a:r>
                    </a:p>
                  </a:txBody>
                  <a:tcPr/>
                </a:tc>
                <a:extLst>
                  <a:ext uri="{0D108BD9-81ED-4DB2-BD59-A6C34878D82A}">
                    <a16:rowId xmlns:a16="http://schemas.microsoft.com/office/drawing/2014/main" val="4109357719"/>
                  </a:ext>
                </a:extLst>
              </a:tr>
              <a:tr h="0">
                <a:tc>
                  <a:txBody>
                    <a:bodyPr/>
                    <a:lstStyle/>
                    <a:p>
                      <a:r>
                        <a:rPr lang="en-US" sz="3200" dirty="0"/>
                        <a:t>Open-Ended:  What advice would you give your instructor to help improve this course?</a:t>
                      </a:r>
                    </a:p>
                  </a:txBody>
                  <a:tcPr/>
                </a:tc>
                <a:extLst>
                  <a:ext uri="{0D108BD9-81ED-4DB2-BD59-A6C34878D82A}">
                    <a16:rowId xmlns:a16="http://schemas.microsoft.com/office/drawing/2014/main" val="3721823307"/>
                  </a:ext>
                </a:extLst>
              </a:tr>
            </a:tbl>
          </a:graphicData>
        </a:graphic>
      </p:graphicFrame>
      <p:graphicFrame>
        <p:nvGraphicFramePr>
          <p:cNvPr id="3" name="Table 2">
            <a:extLst>
              <a:ext uri="{FF2B5EF4-FFF2-40B4-BE49-F238E27FC236}">
                <a16:creationId xmlns:a16="http://schemas.microsoft.com/office/drawing/2014/main" id="{58FC68C4-1816-327B-7AF9-054B4555112D}"/>
              </a:ext>
            </a:extLst>
          </p:cNvPr>
          <p:cNvGraphicFramePr>
            <a:graphicFrameLocks noGrp="1"/>
          </p:cNvGraphicFramePr>
          <p:nvPr>
            <p:extLst>
              <p:ext uri="{D42A27DB-BD31-4B8C-83A1-F6EECF244321}">
                <p14:modId xmlns:p14="http://schemas.microsoft.com/office/powerpoint/2010/main" val="203662638"/>
              </p:ext>
            </p:extLst>
          </p:nvPr>
        </p:nvGraphicFramePr>
        <p:xfrm>
          <a:off x="13136880" y="1694434"/>
          <a:ext cx="10887456" cy="10972800"/>
        </p:xfrm>
        <a:graphic>
          <a:graphicData uri="http://schemas.openxmlformats.org/drawingml/2006/table">
            <a:tbl>
              <a:tblPr firstRow="1" bandRow="1">
                <a:tableStyleId>{5940675A-B579-460E-94D1-54222C63F5DA}</a:tableStyleId>
              </a:tblPr>
              <a:tblGrid>
                <a:gridCol w="10887456">
                  <a:extLst>
                    <a:ext uri="{9D8B030D-6E8A-4147-A177-3AD203B41FA5}">
                      <a16:colId xmlns:a16="http://schemas.microsoft.com/office/drawing/2014/main" val="92053330"/>
                    </a:ext>
                  </a:extLst>
                </a:gridCol>
              </a:tblGrid>
              <a:tr h="0">
                <a:tc>
                  <a:txBody>
                    <a:bodyPr/>
                    <a:lstStyle/>
                    <a:p>
                      <a:r>
                        <a:rPr lang="en-US" sz="4800" b="1" dirty="0"/>
                        <a:t>Current Question Set</a:t>
                      </a:r>
                    </a:p>
                    <a:p>
                      <a:r>
                        <a:rPr lang="en-US" sz="2400" b="1" dirty="0"/>
                        <a:t>Scale:  Strongly Agree, Agree, Neutral, Disagree, Strongly Disagree</a:t>
                      </a:r>
                    </a:p>
                  </a:txBody>
                  <a:tcPr/>
                </a:tc>
                <a:extLst>
                  <a:ext uri="{0D108BD9-81ED-4DB2-BD59-A6C34878D82A}">
                    <a16:rowId xmlns:a16="http://schemas.microsoft.com/office/drawing/2014/main" val="1661013527"/>
                  </a:ext>
                </a:extLst>
              </a:tr>
              <a:tr h="0">
                <a:tc>
                  <a:txBody>
                    <a:bodyPr/>
                    <a:lstStyle/>
                    <a:p>
                      <a:r>
                        <a:rPr lang="en-US" sz="3200" kern="1200" dirty="0">
                          <a:solidFill>
                            <a:schemeClr val="tx1"/>
                          </a:solidFill>
                          <a:effectLst/>
                          <a:latin typeface="+mn-lt"/>
                          <a:ea typeface="+mn-ea"/>
                          <a:cs typeface="+mn-cs"/>
                        </a:rPr>
                        <a:t>Course expectations, policies, and due dates were clearly stated at the start of the semester and in the </a:t>
                      </a:r>
                      <a:r>
                        <a:rPr lang="en-US" sz="3200" b="0" kern="1200" dirty="0">
                          <a:solidFill>
                            <a:schemeClr val="tx1"/>
                          </a:solidFill>
                          <a:effectLst/>
                          <a:latin typeface="+mn-lt"/>
                          <a:ea typeface="+mn-ea"/>
                          <a:cs typeface="+mn-cs"/>
                        </a:rPr>
                        <a:t>syllabus</a:t>
                      </a:r>
                      <a:r>
                        <a:rPr lang="en-US" sz="3200" kern="1200" dirty="0">
                          <a:solidFill>
                            <a:schemeClr val="tx1"/>
                          </a:solidFill>
                          <a:effectLst/>
                          <a:latin typeface="+mn-lt"/>
                          <a:ea typeface="+mn-ea"/>
                          <a:cs typeface="+mn-cs"/>
                        </a:rPr>
                        <a:t>, and any changes to these were done...</a:t>
                      </a:r>
                      <a:endParaRPr lang="en-US" sz="3200" dirty="0"/>
                    </a:p>
                  </a:txBody>
                  <a:tcPr/>
                </a:tc>
                <a:extLst>
                  <a:ext uri="{0D108BD9-81ED-4DB2-BD59-A6C34878D82A}">
                    <a16:rowId xmlns:a16="http://schemas.microsoft.com/office/drawing/2014/main" val="397504488"/>
                  </a:ext>
                </a:extLst>
              </a:tr>
              <a:tr h="0">
                <a:tc>
                  <a:txBody>
                    <a:bodyPr/>
                    <a:lstStyle/>
                    <a:p>
                      <a:r>
                        <a:rPr lang="en-US" sz="3200" strike="noStrike" kern="1200" dirty="0">
                          <a:solidFill>
                            <a:schemeClr val="tx1"/>
                          </a:solidFill>
                          <a:effectLst/>
                          <a:latin typeface="+mn-lt"/>
                          <a:ea typeface="+mn-ea"/>
                          <a:cs typeface="+mn-cs"/>
                        </a:rPr>
                        <a:t>Course materials were organized and well-prepared.</a:t>
                      </a:r>
                      <a:endParaRPr lang="en-US" sz="3200" strike="noStrike" dirty="0"/>
                    </a:p>
                  </a:txBody>
                  <a:tcPr/>
                </a:tc>
                <a:extLst>
                  <a:ext uri="{0D108BD9-81ED-4DB2-BD59-A6C34878D82A}">
                    <a16:rowId xmlns:a16="http://schemas.microsoft.com/office/drawing/2014/main" val="3592199379"/>
                  </a:ext>
                </a:extLst>
              </a:tr>
              <a:tr h="0">
                <a:tc>
                  <a:txBody>
                    <a:bodyPr/>
                    <a:lstStyle/>
                    <a:p>
                      <a:r>
                        <a:rPr lang="en-US" sz="3200" dirty="0"/>
                        <a:t>Grading policies were transparent, and I was able to track my grades throughout the semester.</a:t>
                      </a:r>
                    </a:p>
                  </a:txBody>
                  <a:tcPr/>
                </a:tc>
                <a:extLst>
                  <a:ext uri="{0D108BD9-81ED-4DB2-BD59-A6C34878D82A}">
                    <a16:rowId xmlns:a16="http://schemas.microsoft.com/office/drawing/2014/main" val="2188275624"/>
                  </a:ext>
                </a:extLst>
              </a:tr>
              <a:tr h="0">
                <a:tc>
                  <a:txBody>
                    <a:bodyPr/>
                    <a:lstStyle/>
                    <a:p>
                      <a:r>
                        <a:rPr lang="en-US" sz="3200" dirty="0"/>
                        <a:t>Instructor established high expectations for student performance.</a:t>
                      </a:r>
                    </a:p>
                  </a:txBody>
                  <a:tcPr/>
                </a:tc>
                <a:extLst>
                  <a:ext uri="{0D108BD9-81ED-4DB2-BD59-A6C34878D82A}">
                    <a16:rowId xmlns:a16="http://schemas.microsoft.com/office/drawing/2014/main" val="2506417054"/>
                  </a:ext>
                </a:extLst>
              </a:tr>
              <a:tr h="0">
                <a:tc>
                  <a:txBody>
                    <a:bodyPr/>
                    <a:lstStyle/>
                    <a:p>
                      <a:r>
                        <a:rPr lang="en-US" sz="3200" dirty="0"/>
                        <a:t>Instructor was enthusiastic about the course and knowledgeable about the subject matter.</a:t>
                      </a:r>
                    </a:p>
                  </a:txBody>
                  <a:tcPr/>
                </a:tc>
                <a:extLst>
                  <a:ext uri="{0D108BD9-81ED-4DB2-BD59-A6C34878D82A}">
                    <a16:rowId xmlns:a16="http://schemas.microsoft.com/office/drawing/2014/main" val="3569581262"/>
                  </a:ext>
                </a:extLst>
              </a:tr>
              <a:tr h="0">
                <a:tc>
                  <a:txBody>
                    <a:bodyPr/>
                    <a:lstStyle/>
                    <a:p>
                      <a:r>
                        <a:rPr lang="en-US" sz="3200" dirty="0"/>
                        <a:t>Instructor encouraged active student participation.</a:t>
                      </a:r>
                    </a:p>
                  </a:txBody>
                  <a:tcPr/>
                </a:tc>
                <a:extLst>
                  <a:ext uri="{0D108BD9-81ED-4DB2-BD59-A6C34878D82A}">
                    <a16:rowId xmlns:a16="http://schemas.microsoft.com/office/drawing/2014/main" val="611048741"/>
                  </a:ext>
                </a:extLst>
              </a:tr>
              <a:tr h="0">
                <a:tc>
                  <a:txBody>
                    <a:bodyPr/>
                    <a:lstStyle/>
                    <a:p>
                      <a:r>
                        <a:rPr lang="en-US" sz="3200" dirty="0"/>
                        <a:t>Instructor provided feedback that was timely and informative.</a:t>
                      </a:r>
                    </a:p>
                  </a:txBody>
                  <a:tcPr/>
                </a:tc>
                <a:extLst>
                  <a:ext uri="{0D108BD9-81ED-4DB2-BD59-A6C34878D82A}">
                    <a16:rowId xmlns:a16="http://schemas.microsoft.com/office/drawing/2014/main" val="2399363381"/>
                  </a:ext>
                </a:extLst>
              </a:tr>
              <a:tr h="0">
                <a:tc>
                  <a:txBody>
                    <a:bodyPr/>
                    <a:lstStyle/>
                    <a:p>
                      <a:r>
                        <a:rPr lang="en-US" sz="3200" dirty="0"/>
                        <a:t>Instructor was available to assist students during office hours and made students feel welcome seeking help.</a:t>
                      </a:r>
                    </a:p>
                  </a:txBody>
                  <a:tcPr/>
                </a:tc>
                <a:extLst>
                  <a:ext uri="{0D108BD9-81ED-4DB2-BD59-A6C34878D82A}">
                    <a16:rowId xmlns:a16="http://schemas.microsoft.com/office/drawing/2014/main" val="3471512633"/>
                  </a:ext>
                </a:extLst>
              </a:tr>
              <a:tr h="0">
                <a:tc>
                  <a:txBody>
                    <a:bodyPr/>
                    <a:lstStyle/>
                    <a:p>
                      <a:r>
                        <a:rPr lang="en-US" sz="3200" dirty="0"/>
                        <a:t>Course and/or laboratory activities contributed to my understanding of the subject.</a:t>
                      </a:r>
                    </a:p>
                  </a:txBody>
                  <a:tcPr/>
                </a:tc>
                <a:extLst>
                  <a:ext uri="{0D108BD9-81ED-4DB2-BD59-A6C34878D82A}">
                    <a16:rowId xmlns:a16="http://schemas.microsoft.com/office/drawing/2014/main" val="735744483"/>
                  </a:ext>
                </a:extLst>
              </a:tr>
              <a:tr h="0">
                <a:tc>
                  <a:txBody>
                    <a:bodyPr/>
                    <a:lstStyle/>
                    <a:p>
                      <a:r>
                        <a:rPr lang="en-US" sz="3200" dirty="0"/>
                        <a:t>I would recommend this instructor to other students.</a:t>
                      </a:r>
                    </a:p>
                  </a:txBody>
                  <a:tcPr/>
                </a:tc>
                <a:extLst>
                  <a:ext uri="{0D108BD9-81ED-4DB2-BD59-A6C34878D82A}">
                    <a16:rowId xmlns:a16="http://schemas.microsoft.com/office/drawing/2014/main" val="2823875779"/>
                  </a:ext>
                </a:extLst>
              </a:tr>
              <a:tr h="0">
                <a:tc>
                  <a:txBody>
                    <a:bodyPr/>
                    <a:lstStyle/>
                    <a:p>
                      <a:r>
                        <a:rPr lang="en-US" sz="3200" dirty="0"/>
                        <a:t>Additional Comments:</a:t>
                      </a:r>
                    </a:p>
                  </a:txBody>
                  <a:tcPr/>
                </a:tc>
                <a:extLst>
                  <a:ext uri="{0D108BD9-81ED-4DB2-BD59-A6C34878D82A}">
                    <a16:rowId xmlns:a16="http://schemas.microsoft.com/office/drawing/2014/main" val="2366044227"/>
                  </a:ext>
                </a:extLst>
              </a:tr>
            </a:tbl>
          </a:graphicData>
        </a:graphic>
      </p:graphicFrame>
    </p:spTree>
    <p:extLst>
      <p:ext uri="{BB962C8B-B14F-4D97-AF65-F5344CB8AC3E}">
        <p14:creationId xmlns:p14="http://schemas.microsoft.com/office/powerpoint/2010/main" val="1439191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D54CA44-D1A2-5700-6DBF-66745E2F5EB2}"/>
              </a:ext>
            </a:extLst>
          </p:cNvPr>
          <p:cNvSpPr txBox="1"/>
          <p:nvPr/>
        </p:nvSpPr>
        <p:spPr>
          <a:xfrm>
            <a:off x="807720" y="2450592"/>
            <a:ext cx="22768560" cy="9971961"/>
          </a:xfrm>
          <a:prstGeom prst="rect">
            <a:avLst/>
          </a:prstGeom>
          <a:noFill/>
        </p:spPr>
        <p:txBody>
          <a:bodyPr wrap="square" rtlCol="0">
            <a:spAutoFit/>
          </a:bodyPr>
          <a:lstStyle/>
          <a:p>
            <a:r>
              <a:rPr lang="en-US" b="1" dirty="0"/>
              <a:t>Recommendation</a:t>
            </a:r>
          </a:p>
          <a:p>
            <a:endParaRPr lang="en-US" sz="2000" b="1" dirty="0"/>
          </a:p>
          <a:p>
            <a:pPr marL="914400" indent="-914400" algn="l">
              <a:buFont typeface="+mj-lt"/>
              <a:buAutoNum type="arabicPeriod"/>
            </a:pPr>
            <a:r>
              <a:rPr lang="en-US" sz="4400" dirty="0"/>
              <a:t>Adopt the proposed Common Collegewide Question Set for implementation beginning Spring 2025 or earlier</a:t>
            </a:r>
          </a:p>
          <a:p>
            <a:pPr marL="914400" indent="-914400" algn="l">
              <a:buFont typeface="+mj-lt"/>
              <a:buAutoNum type="arabicPeriod"/>
            </a:pPr>
            <a:r>
              <a:rPr lang="en-US" sz="4400" dirty="0"/>
              <a:t>Request an administrative taskforce (with faculty involvement) identify appropriate delivery platform and mechanism, timelines for availability and deadline</a:t>
            </a:r>
          </a:p>
          <a:p>
            <a:pPr marL="2286000" lvl="2" indent="-914400" algn="l">
              <a:buFont typeface="Courier New" panose="02070309020205020404" pitchFamily="49" charset="0"/>
              <a:buChar char="o"/>
            </a:pPr>
            <a:r>
              <a:rPr lang="en-US" sz="4400" dirty="0"/>
              <a:t>Platform and mechanism should allow departments and instructors to add additional questions relevant to their disciplines and modalities</a:t>
            </a:r>
          </a:p>
          <a:p>
            <a:pPr marL="914400" indent="-914400" algn="l">
              <a:buFont typeface="+mj-lt"/>
              <a:buAutoNum type="arabicPeriod"/>
            </a:pPr>
            <a:r>
              <a:rPr lang="en-US" sz="4400" dirty="0"/>
              <a:t>Request MarCom and College’s messaging workgroup to develop PR and student messaging on purpose and importance of student feedback and directions for providing substantive, constructive, and professional feedback and comments</a:t>
            </a:r>
          </a:p>
          <a:p>
            <a:pPr marL="914400" indent="-914400" algn="l">
              <a:buFont typeface="+mj-lt"/>
              <a:buAutoNum type="arabicPeriod"/>
            </a:pPr>
            <a:r>
              <a:rPr lang="en-US" sz="4400" dirty="0"/>
              <a:t>Request </a:t>
            </a:r>
            <a:r>
              <a:rPr lang="en-US" sz="4400" dirty="0" err="1"/>
              <a:t>CTLE</a:t>
            </a:r>
            <a:r>
              <a:rPr lang="en-US" sz="4400" dirty="0"/>
              <a:t> and CATT through MarCom develop College webpage instructing faculty on steps they can take to increase response rates, question bank of suggested additional questions, suggestions for writing effective additional questions, analysis of SOS results, resources, etc.</a:t>
            </a:r>
          </a:p>
          <a:p>
            <a:pPr marL="914400" indent="-914400" algn="l">
              <a:buFont typeface="+mj-lt"/>
              <a:buAutoNum type="arabicPeriod"/>
            </a:pPr>
            <a:r>
              <a:rPr lang="en-US" sz="4400" dirty="0"/>
              <a:t>Training for administrators and chairs for interpreting results</a:t>
            </a:r>
            <a:endParaRPr lang="en-US" sz="3600" dirty="0"/>
          </a:p>
        </p:txBody>
      </p:sp>
    </p:spTree>
    <p:extLst>
      <p:ext uri="{BB962C8B-B14F-4D97-AF65-F5344CB8AC3E}">
        <p14:creationId xmlns:p14="http://schemas.microsoft.com/office/powerpoint/2010/main" val="1851360676"/>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2.pn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916</TotalTime>
  <Words>1346</Words>
  <Application>Microsoft Office PowerPoint</Application>
  <PresentationFormat>Custom</PresentationFormat>
  <Paragraphs>106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Calibri</vt:lpstr>
      <vt:lpstr>Arial Narrow</vt:lpstr>
      <vt:lpstr>Courier New</vt:lpstr>
      <vt:lpstr>Arial</vt:lpstr>
      <vt:lpstr>Times New Roman</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Bobby Hom</dc:creator>
  <cp:lastModifiedBy>Bobby Hom</cp:lastModifiedBy>
  <cp:revision>10</cp:revision>
  <dcterms:modified xsi:type="dcterms:W3CDTF">2024-04-08T15:33:41Z</dcterms:modified>
</cp:coreProperties>
</file>