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6576000" cy="21945600"/>
  <p:notesSz cx="21485225" cy="36115625"/>
  <p:defaultTextStyle>
    <a:defPPr>
      <a:defRPr lang="en-US"/>
    </a:defPPr>
    <a:lvl1pPr algn="l" defTabSz="1828800" rtl="0" fontAlgn="base">
      <a:spcBef>
        <a:spcPct val="0"/>
      </a:spcBef>
      <a:spcAft>
        <a:spcPct val="0"/>
      </a:spcAft>
      <a:defRPr kern="1200">
        <a:solidFill>
          <a:schemeClr val="tx1"/>
        </a:solidFill>
        <a:latin typeface="Arial" pitchFamily="34" charset="0"/>
        <a:ea typeface="+mn-ea"/>
        <a:cs typeface="+mn-cs"/>
      </a:defRPr>
    </a:lvl1pPr>
    <a:lvl2pPr marL="1828800" algn="l" defTabSz="1828800" rtl="0" fontAlgn="base">
      <a:spcBef>
        <a:spcPct val="0"/>
      </a:spcBef>
      <a:spcAft>
        <a:spcPct val="0"/>
      </a:spcAft>
      <a:defRPr kern="1200">
        <a:solidFill>
          <a:schemeClr val="tx1"/>
        </a:solidFill>
        <a:latin typeface="Arial" pitchFamily="34" charset="0"/>
        <a:ea typeface="+mn-ea"/>
        <a:cs typeface="+mn-cs"/>
      </a:defRPr>
    </a:lvl2pPr>
    <a:lvl3pPr marL="3657600" algn="l" defTabSz="1828800" rtl="0" fontAlgn="base">
      <a:spcBef>
        <a:spcPct val="0"/>
      </a:spcBef>
      <a:spcAft>
        <a:spcPct val="0"/>
      </a:spcAft>
      <a:defRPr kern="1200">
        <a:solidFill>
          <a:schemeClr val="tx1"/>
        </a:solidFill>
        <a:latin typeface="Arial" pitchFamily="34" charset="0"/>
        <a:ea typeface="+mn-ea"/>
        <a:cs typeface="+mn-cs"/>
      </a:defRPr>
    </a:lvl3pPr>
    <a:lvl4pPr marL="5486400" algn="l" defTabSz="1828800" rtl="0" fontAlgn="base">
      <a:spcBef>
        <a:spcPct val="0"/>
      </a:spcBef>
      <a:spcAft>
        <a:spcPct val="0"/>
      </a:spcAft>
      <a:defRPr kern="1200">
        <a:solidFill>
          <a:schemeClr val="tx1"/>
        </a:solidFill>
        <a:latin typeface="Arial" pitchFamily="34" charset="0"/>
        <a:ea typeface="+mn-ea"/>
        <a:cs typeface="+mn-cs"/>
      </a:defRPr>
    </a:lvl4pPr>
    <a:lvl5pPr marL="7315200" algn="l" defTabSz="1828800" rtl="0" fontAlgn="base">
      <a:spcBef>
        <a:spcPct val="0"/>
      </a:spcBef>
      <a:spcAft>
        <a:spcPct val="0"/>
      </a:spcAft>
      <a:defRPr kern="1200">
        <a:solidFill>
          <a:schemeClr val="tx1"/>
        </a:solidFill>
        <a:latin typeface="Arial" pitchFamily="34" charset="0"/>
        <a:ea typeface="+mn-ea"/>
        <a:cs typeface="+mn-cs"/>
      </a:defRPr>
    </a:lvl5pPr>
    <a:lvl6pPr marL="9144000" algn="l" defTabSz="3657600" rtl="0" eaLnBrk="1" latinLnBrk="0" hangingPunct="1">
      <a:defRPr kern="1200">
        <a:solidFill>
          <a:schemeClr val="tx1"/>
        </a:solidFill>
        <a:latin typeface="Arial" pitchFamily="34" charset="0"/>
        <a:ea typeface="+mn-ea"/>
        <a:cs typeface="+mn-cs"/>
      </a:defRPr>
    </a:lvl6pPr>
    <a:lvl7pPr marL="10972800" algn="l" defTabSz="3657600" rtl="0" eaLnBrk="1" latinLnBrk="0" hangingPunct="1">
      <a:defRPr kern="1200">
        <a:solidFill>
          <a:schemeClr val="tx1"/>
        </a:solidFill>
        <a:latin typeface="Arial" pitchFamily="34" charset="0"/>
        <a:ea typeface="+mn-ea"/>
        <a:cs typeface="+mn-cs"/>
      </a:defRPr>
    </a:lvl7pPr>
    <a:lvl8pPr marL="12801600" algn="l" defTabSz="3657600" rtl="0" eaLnBrk="1" latinLnBrk="0" hangingPunct="1">
      <a:defRPr kern="1200">
        <a:solidFill>
          <a:schemeClr val="tx1"/>
        </a:solidFill>
        <a:latin typeface="Arial" pitchFamily="34" charset="0"/>
        <a:ea typeface="+mn-ea"/>
        <a:cs typeface="+mn-cs"/>
      </a:defRPr>
    </a:lvl8pPr>
    <a:lvl9pPr marL="14630400" algn="l" defTabSz="36576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6912">
          <p15:clr>
            <a:srgbClr val="A4A3A4"/>
          </p15:clr>
        </p15:guide>
        <p15:guide id="2"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4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Objects="1">
      <p:cViewPr varScale="1">
        <p:scale>
          <a:sx n="20" d="100"/>
          <a:sy n="20" d="100"/>
        </p:scale>
        <p:origin x="940" y="52"/>
      </p:cViewPr>
      <p:guideLst>
        <p:guide orient="horz" pos="6912"/>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cke\OneDrive\spring%20classes%202019\Peru%20Independent%20study\water%20velocity%20discharg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sz="3200" dirty="0"/>
              <a:t>Discharge Velocity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errBars>
            <c:errBarType val="both"/>
            <c:errValType val="cust"/>
            <c:noEndCap val="0"/>
            <c:plus>
              <c:numRef>
                <c:f>Sheet1!$R$2</c:f>
                <c:numCache>
                  <c:formatCode>General</c:formatCode>
                  <c:ptCount val="1"/>
                  <c:pt idx="0">
                    <c:v>0.84</c:v>
                  </c:pt>
                </c:numCache>
              </c:numRef>
            </c:plus>
            <c:minus>
              <c:numRef>
                <c:f>Sheet1!$R$3</c:f>
                <c:numCache>
                  <c:formatCode>General</c:formatCode>
                  <c:ptCount val="1"/>
                  <c:pt idx="0">
                    <c:v>0.61</c:v>
                  </c:pt>
                </c:numCache>
              </c:numRef>
            </c:minus>
            <c:spPr>
              <a:noFill/>
              <a:ln w="9525" cap="flat" cmpd="sng" algn="ctr">
                <a:solidFill>
                  <a:schemeClr val="tx1">
                    <a:lumMod val="65000"/>
                    <a:lumOff val="35000"/>
                  </a:schemeClr>
                </a:solidFill>
                <a:round/>
              </a:ln>
              <a:effectLst/>
            </c:spPr>
          </c:errBars>
          <c:cat>
            <c:strRef>
              <c:f>Sheet1!$A$2:$A$3</c:f>
              <c:strCache>
                <c:ptCount val="2"/>
                <c:pt idx="0">
                  <c:v>Steep</c:v>
                </c:pt>
                <c:pt idx="1">
                  <c:v>Gentle</c:v>
                </c:pt>
              </c:strCache>
            </c:strRef>
          </c:cat>
          <c:val>
            <c:numRef>
              <c:f>Sheet1!$Q$2:$Q$3</c:f>
              <c:numCache>
                <c:formatCode>General</c:formatCode>
                <c:ptCount val="2"/>
                <c:pt idx="0">
                  <c:v>2.09</c:v>
                </c:pt>
                <c:pt idx="1">
                  <c:v>2.87</c:v>
                </c:pt>
              </c:numCache>
            </c:numRef>
          </c:val>
          <c:extLst>
            <c:ext xmlns:c16="http://schemas.microsoft.com/office/drawing/2014/chart" uri="{C3380CC4-5D6E-409C-BE32-E72D297353CC}">
              <c16:uniqueId val="{00000000-A9BE-46A0-AFAE-B94E8152C47E}"/>
            </c:ext>
          </c:extLst>
        </c:ser>
        <c:dLbls>
          <c:showLegendKey val="0"/>
          <c:showVal val="0"/>
          <c:showCatName val="0"/>
          <c:showSerName val="0"/>
          <c:showPercent val="0"/>
          <c:showBubbleSize val="0"/>
        </c:dLbls>
        <c:gapWidth val="150"/>
        <c:overlap val="100"/>
        <c:axId val="452562848"/>
        <c:axId val="591197456"/>
      </c:barChart>
      <c:catAx>
        <c:axId val="4525628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sz="2800" dirty="0"/>
                  <a:t>Channel Location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dk1"/>
                </a:solidFill>
                <a:latin typeface="+mn-lt"/>
                <a:ea typeface="+mn-ea"/>
                <a:cs typeface="+mn-cs"/>
              </a:defRPr>
            </a:pPr>
            <a:endParaRPr lang="en-US"/>
          </a:p>
        </c:txPr>
        <c:crossAx val="591197456"/>
        <c:crosses val="autoZero"/>
        <c:auto val="1"/>
        <c:lblAlgn val="ctr"/>
        <c:lblOffset val="100"/>
        <c:noMultiLvlLbl val="0"/>
      </c:catAx>
      <c:valAx>
        <c:axId val="591197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sz="2800" dirty="0"/>
                  <a:t>Seconds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n-US"/>
          </a:p>
        </c:txPr>
        <c:crossAx val="45256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9310264" cy="1812053"/>
          </a:xfrm>
          <a:prstGeom prst="rect">
            <a:avLst/>
          </a:prstGeom>
        </p:spPr>
        <p:txBody>
          <a:bodyPr vert="horz" lIns="329141" tIns="164570" rIns="329141" bIns="164570" rtlCol="0"/>
          <a:lstStyle>
            <a:lvl1pPr algn="l">
              <a:defRPr sz="4300"/>
            </a:lvl1pPr>
          </a:lstStyle>
          <a:p>
            <a:endParaRPr lang="en-US"/>
          </a:p>
        </p:txBody>
      </p:sp>
      <p:sp>
        <p:nvSpPr>
          <p:cNvPr id="3" name="Date Placeholder 2"/>
          <p:cNvSpPr>
            <a:spLocks noGrp="1"/>
          </p:cNvSpPr>
          <p:nvPr>
            <p:ph type="dt" idx="1"/>
          </p:nvPr>
        </p:nvSpPr>
        <p:spPr>
          <a:xfrm>
            <a:off x="12169991" y="2"/>
            <a:ext cx="9310264" cy="1812053"/>
          </a:xfrm>
          <a:prstGeom prst="rect">
            <a:avLst/>
          </a:prstGeom>
        </p:spPr>
        <p:txBody>
          <a:bodyPr vert="horz" lIns="329141" tIns="164570" rIns="329141" bIns="164570" rtlCol="0"/>
          <a:lstStyle>
            <a:lvl1pPr algn="r">
              <a:defRPr sz="4300"/>
            </a:lvl1pPr>
          </a:lstStyle>
          <a:p>
            <a:fld id="{B14BE5AF-8232-423E-854B-486E68D31A4B}" type="datetimeFigureOut">
              <a:rPr lang="en-US" smtClean="0"/>
              <a:t>4/16/19</a:t>
            </a:fld>
            <a:endParaRPr lang="en-US"/>
          </a:p>
        </p:txBody>
      </p:sp>
      <p:sp>
        <p:nvSpPr>
          <p:cNvPr id="4" name="Slide Image Placeholder 3"/>
          <p:cNvSpPr>
            <a:spLocks noGrp="1" noRot="1" noChangeAspect="1"/>
          </p:cNvSpPr>
          <p:nvPr>
            <p:ph type="sldImg" idx="2"/>
          </p:nvPr>
        </p:nvSpPr>
        <p:spPr>
          <a:xfrm>
            <a:off x="582613" y="4511675"/>
            <a:ext cx="20320000" cy="12193588"/>
          </a:xfrm>
          <a:prstGeom prst="rect">
            <a:avLst/>
          </a:prstGeom>
          <a:noFill/>
          <a:ln w="12700">
            <a:solidFill>
              <a:prstClr val="black"/>
            </a:solidFill>
          </a:ln>
        </p:spPr>
        <p:txBody>
          <a:bodyPr vert="horz" lIns="329141" tIns="164570" rIns="329141" bIns="164570" rtlCol="0" anchor="ctr"/>
          <a:lstStyle/>
          <a:p>
            <a:endParaRPr lang="en-US"/>
          </a:p>
        </p:txBody>
      </p:sp>
      <p:sp>
        <p:nvSpPr>
          <p:cNvPr id="5" name="Notes Placeholder 4"/>
          <p:cNvSpPr>
            <a:spLocks noGrp="1"/>
          </p:cNvSpPr>
          <p:nvPr>
            <p:ph type="body" sz="quarter" idx="3"/>
          </p:nvPr>
        </p:nvSpPr>
        <p:spPr>
          <a:xfrm>
            <a:off x="2148523" y="17380646"/>
            <a:ext cx="17188180" cy="14220529"/>
          </a:xfrm>
          <a:prstGeom prst="rect">
            <a:avLst/>
          </a:prstGeom>
        </p:spPr>
        <p:txBody>
          <a:bodyPr vert="horz" lIns="329141" tIns="164570" rIns="329141" bIns="1645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34303576"/>
            <a:ext cx="9310264" cy="1812049"/>
          </a:xfrm>
          <a:prstGeom prst="rect">
            <a:avLst/>
          </a:prstGeom>
        </p:spPr>
        <p:txBody>
          <a:bodyPr vert="horz" lIns="329141" tIns="164570" rIns="329141" bIns="164570" rtlCol="0" anchor="b"/>
          <a:lstStyle>
            <a:lvl1pPr algn="l">
              <a:defRPr sz="4300"/>
            </a:lvl1pPr>
          </a:lstStyle>
          <a:p>
            <a:endParaRPr lang="en-US"/>
          </a:p>
        </p:txBody>
      </p:sp>
      <p:sp>
        <p:nvSpPr>
          <p:cNvPr id="7" name="Slide Number Placeholder 6"/>
          <p:cNvSpPr>
            <a:spLocks noGrp="1"/>
          </p:cNvSpPr>
          <p:nvPr>
            <p:ph type="sldNum" sz="quarter" idx="5"/>
          </p:nvPr>
        </p:nvSpPr>
        <p:spPr>
          <a:xfrm>
            <a:off x="12169991" y="34303576"/>
            <a:ext cx="9310264" cy="1812049"/>
          </a:xfrm>
          <a:prstGeom prst="rect">
            <a:avLst/>
          </a:prstGeom>
        </p:spPr>
        <p:txBody>
          <a:bodyPr vert="horz" lIns="329141" tIns="164570" rIns="329141" bIns="164570" rtlCol="0" anchor="b"/>
          <a:lstStyle>
            <a:lvl1pPr algn="r">
              <a:defRPr sz="4300"/>
            </a:lvl1pPr>
          </a:lstStyle>
          <a:p>
            <a:fld id="{030B7A98-1644-4D72-A89D-1F68AD33423A}" type="slidenum">
              <a:rPr lang="en-US" smtClean="0"/>
              <a:t>‹#›</a:t>
            </a:fld>
            <a:endParaRPr lang="en-US"/>
          </a:p>
        </p:txBody>
      </p:sp>
    </p:spTree>
    <p:extLst>
      <p:ext uri="{BB962C8B-B14F-4D97-AF65-F5344CB8AC3E}">
        <p14:creationId xmlns:p14="http://schemas.microsoft.com/office/powerpoint/2010/main" val="374043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B7A98-1644-4D72-A89D-1F68AD33423A}" type="slidenum">
              <a:rPr lang="en-US" smtClean="0"/>
              <a:t>1</a:t>
            </a:fld>
            <a:endParaRPr lang="en-US"/>
          </a:p>
        </p:txBody>
      </p:sp>
    </p:spTree>
    <p:extLst>
      <p:ext uri="{BB962C8B-B14F-4D97-AF65-F5344CB8AC3E}">
        <p14:creationId xmlns:p14="http://schemas.microsoft.com/office/powerpoint/2010/main" val="4766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6817362"/>
            <a:ext cx="31089600" cy="4704080"/>
          </a:xfrm>
        </p:spPr>
        <p:txBody>
          <a:bodyPr/>
          <a:lstStyle/>
          <a:p>
            <a:r>
              <a:rPr lang="en-US"/>
              <a:t>Click to edit Master title style</a:t>
            </a:r>
          </a:p>
        </p:txBody>
      </p:sp>
      <p:sp>
        <p:nvSpPr>
          <p:cNvPr id="3" name="Subtitle 2"/>
          <p:cNvSpPr>
            <a:spLocks noGrp="1"/>
          </p:cNvSpPr>
          <p:nvPr>
            <p:ph type="subTitle" idx="1"/>
          </p:nvPr>
        </p:nvSpPr>
        <p:spPr>
          <a:xfrm>
            <a:off x="5486400" y="12435840"/>
            <a:ext cx="25603200" cy="560832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DC25839F-9F1C-4445-8FB1-3DB5AEB2C30B}" type="datetimeFigureOut">
              <a:rPr lang="en-US"/>
              <a:pPr>
                <a:defRPr/>
              </a:pPr>
              <a:t>4/16/19</a:t>
            </a:fld>
            <a:endParaRPr lang="en-US"/>
          </a:p>
        </p:txBody>
      </p:sp>
      <p:sp>
        <p:nvSpPr>
          <p:cNvPr id="5" name="Footer Placeholder 4"/>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2FD54464-DD20-485C-AB92-C2604509C360}"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EFC25F6F-92AC-4193-80AA-F3B9B58B7C1D}" type="datetimeFigureOut">
              <a:rPr lang="en-US"/>
              <a:pPr>
                <a:defRPr/>
              </a:pPr>
              <a:t>4/16/19</a:t>
            </a:fld>
            <a:endParaRPr lang="en-US"/>
          </a:p>
        </p:txBody>
      </p:sp>
      <p:sp>
        <p:nvSpPr>
          <p:cNvPr id="5" name="Footer Placeholder 4"/>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9AD326D9-3DC6-477C-8918-D2FA1EC4447A}"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600" y="878844"/>
            <a:ext cx="8229600" cy="18724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878844"/>
            <a:ext cx="24079200" cy="18724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08D804F5-2871-4547-B7F7-E96BD6C33DBE}" type="datetimeFigureOut">
              <a:rPr lang="en-US"/>
              <a:pPr>
                <a:defRPr/>
              </a:pPr>
              <a:t>4/16/19</a:t>
            </a:fld>
            <a:endParaRPr lang="en-US"/>
          </a:p>
        </p:txBody>
      </p:sp>
      <p:sp>
        <p:nvSpPr>
          <p:cNvPr id="5" name="Footer Placeholder 4"/>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80C557B6-0A87-4CC9-937E-056421BB2F2E}"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A427D324-1F52-4366-8C50-51FCB091B4CE}" type="datetimeFigureOut">
              <a:rPr lang="en-US"/>
              <a:pPr>
                <a:defRPr/>
              </a:pPr>
              <a:t>4/16/19</a:t>
            </a:fld>
            <a:endParaRPr lang="en-US"/>
          </a:p>
        </p:txBody>
      </p:sp>
      <p:sp>
        <p:nvSpPr>
          <p:cNvPr id="5" name="Footer Placeholder 4"/>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750EFDE3-397A-41DA-B33D-19DF58B9A2AC}"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4102082"/>
            <a:ext cx="31089600" cy="4358640"/>
          </a:xfrm>
        </p:spPr>
        <p:txBody>
          <a:bodyPr anchor="t"/>
          <a:lstStyle>
            <a:lvl1pPr algn="l">
              <a:defRPr sz="16000" b="1" cap="all"/>
            </a:lvl1pPr>
          </a:lstStyle>
          <a:p>
            <a:r>
              <a:rPr lang="en-US"/>
              <a:t>Click to edit Master title style</a:t>
            </a:r>
          </a:p>
        </p:txBody>
      </p:sp>
      <p:sp>
        <p:nvSpPr>
          <p:cNvPr id="3" name="Text Placeholder 2"/>
          <p:cNvSpPr>
            <a:spLocks noGrp="1"/>
          </p:cNvSpPr>
          <p:nvPr>
            <p:ph type="body" idx="1"/>
          </p:nvPr>
        </p:nvSpPr>
        <p:spPr>
          <a:xfrm>
            <a:off x="2889252" y="9301483"/>
            <a:ext cx="31089600" cy="480059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814A8FB7-BF07-411B-8C77-D7057E77A484}" type="datetimeFigureOut">
              <a:rPr lang="en-US"/>
              <a:pPr>
                <a:defRPr/>
              </a:pPr>
              <a:t>4/16/19</a:t>
            </a:fld>
            <a:endParaRPr lang="en-US"/>
          </a:p>
        </p:txBody>
      </p:sp>
      <p:sp>
        <p:nvSpPr>
          <p:cNvPr id="5" name="Footer Placeholder 4"/>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A8C86D3A-6A40-40A2-8D66-BB27C861EB8E}"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5120642"/>
            <a:ext cx="16154400" cy="14483082"/>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592800" y="5120642"/>
            <a:ext cx="16154400" cy="14483082"/>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F2341851-6FAC-404D-9574-AF6E2935927B}" type="datetimeFigureOut">
              <a:rPr lang="en-US"/>
              <a:pPr>
                <a:defRPr/>
              </a:pPr>
              <a:t>4/16/19</a:t>
            </a:fld>
            <a:endParaRPr lang="en-US"/>
          </a:p>
        </p:txBody>
      </p:sp>
      <p:sp>
        <p:nvSpPr>
          <p:cNvPr id="6" name="Footer Placeholder 5"/>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0D46CFA3-A36C-4F25-8AEA-2D45B95F81AA}"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4912363"/>
            <a:ext cx="16160752" cy="204723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1828800" y="6959601"/>
            <a:ext cx="16160752" cy="1264412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103" y="4912363"/>
            <a:ext cx="16167100" cy="204723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80103" y="6959601"/>
            <a:ext cx="16167100" cy="1264412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16C3DDC0-9ECB-408B-8BD5-DB61C8AA0C57}" type="datetimeFigureOut">
              <a:rPr lang="en-US"/>
              <a:pPr>
                <a:defRPr/>
              </a:pPr>
              <a:t>4/16/19</a:t>
            </a:fld>
            <a:endParaRPr lang="en-US"/>
          </a:p>
        </p:txBody>
      </p:sp>
      <p:sp>
        <p:nvSpPr>
          <p:cNvPr id="8" name="Footer Placeholder 7"/>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7B15E271-98E0-4BD3-9920-DE63D8AE4D44}"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F23D99F9-58C7-44EA-94DF-5643FB3715D6}" type="datetimeFigureOut">
              <a:rPr lang="en-US"/>
              <a:pPr>
                <a:defRPr/>
              </a:pPr>
              <a:t>4/16/19</a:t>
            </a:fld>
            <a:endParaRPr lang="en-US"/>
          </a:p>
        </p:txBody>
      </p:sp>
      <p:sp>
        <p:nvSpPr>
          <p:cNvPr id="4" name="Footer Placeholder 3"/>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47E27894-5447-4A06-85C5-DD2FDEC72185}"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8C657D09-811A-4328-9D66-65A27AB005D7}" type="datetimeFigureOut">
              <a:rPr lang="en-US"/>
              <a:pPr>
                <a:defRPr/>
              </a:pPr>
              <a:t>4/16/19</a:t>
            </a:fld>
            <a:endParaRPr lang="en-US"/>
          </a:p>
        </p:txBody>
      </p:sp>
      <p:sp>
        <p:nvSpPr>
          <p:cNvPr id="3" name="Footer Placeholder 2"/>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9C278BAF-1924-4F4D-8F14-54E27411F07D}"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3" y="873760"/>
            <a:ext cx="12033252" cy="3718560"/>
          </a:xfrm>
        </p:spPr>
        <p:txBody>
          <a:bodyPr anchor="b"/>
          <a:lstStyle>
            <a:lvl1pPr algn="l">
              <a:defRPr sz="8000" b="1"/>
            </a:lvl1pPr>
          </a:lstStyle>
          <a:p>
            <a:r>
              <a:rPr lang="en-US"/>
              <a:t>Click to edit Master title style</a:t>
            </a:r>
          </a:p>
        </p:txBody>
      </p:sp>
      <p:sp>
        <p:nvSpPr>
          <p:cNvPr id="3" name="Content Placeholder 2"/>
          <p:cNvSpPr>
            <a:spLocks noGrp="1"/>
          </p:cNvSpPr>
          <p:nvPr>
            <p:ph idx="1"/>
          </p:nvPr>
        </p:nvSpPr>
        <p:spPr>
          <a:xfrm>
            <a:off x="14300200" y="873762"/>
            <a:ext cx="20447000" cy="1872996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3" y="4592322"/>
            <a:ext cx="12033252" cy="1501140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a:t>Click to edit Master text styles</a:t>
            </a:r>
          </a:p>
        </p:txBody>
      </p:sp>
      <p:sp>
        <p:nvSpPr>
          <p:cNvPr id="5" name="Date Placeholder 4"/>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DFCF078D-8902-44D0-A4C2-E03652624830}" type="datetimeFigureOut">
              <a:rPr lang="en-US"/>
              <a:pPr>
                <a:defRPr/>
              </a:pPr>
              <a:t>4/16/19</a:t>
            </a:fld>
            <a:endParaRPr lang="en-US"/>
          </a:p>
        </p:txBody>
      </p:sp>
      <p:sp>
        <p:nvSpPr>
          <p:cNvPr id="6" name="Footer Placeholder 5"/>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18D6B0E6-9964-4241-A56E-4D482B8AC305}"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5361921"/>
            <a:ext cx="21945600" cy="1813562"/>
          </a:xfrm>
        </p:spPr>
        <p:txBody>
          <a:bodyPr anchor="b"/>
          <a:lstStyle>
            <a:lvl1pPr algn="l">
              <a:defRPr sz="8000" b="1"/>
            </a:lvl1pPr>
          </a:lstStyle>
          <a:p>
            <a:r>
              <a:rPr lang="en-US"/>
              <a:t>Click to edit Master title style</a:t>
            </a:r>
          </a:p>
        </p:txBody>
      </p:sp>
      <p:sp>
        <p:nvSpPr>
          <p:cNvPr id="3" name="Picture Placeholder 2"/>
          <p:cNvSpPr>
            <a:spLocks noGrp="1"/>
          </p:cNvSpPr>
          <p:nvPr>
            <p:ph type="pic" idx="1"/>
          </p:nvPr>
        </p:nvSpPr>
        <p:spPr>
          <a:xfrm>
            <a:off x="7169152" y="1960880"/>
            <a:ext cx="21945600" cy="13167360"/>
          </a:xfrm>
        </p:spPr>
        <p:txBody>
          <a:bodyPr rtlCol="0">
            <a:normAutofit/>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pPr lvl="0"/>
            <a:endParaRPr lang="en-US" noProof="0"/>
          </a:p>
        </p:txBody>
      </p:sp>
      <p:sp>
        <p:nvSpPr>
          <p:cNvPr id="4" name="Text Placeholder 3"/>
          <p:cNvSpPr>
            <a:spLocks noGrp="1"/>
          </p:cNvSpPr>
          <p:nvPr>
            <p:ph type="body" sz="half" idx="2"/>
          </p:nvPr>
        </p:nvSpPr>
        <p:spPr>
          <a:xfrm>
            <a:off x="7169152" y="17175482"/>
            <a:ext cx="21945600" cy="257555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a:t>Click to edit Master text styles</a:t>
            </a:r>
          </a:p>
        </p:txBody>
      </p:sp>
      <p:sp>
        <p:nvSpPr>
          <p:cNvPr id="5" name="Date Placeholder 4"/>
          <p:cNvSpPr>
            <a:spLocks noGrp="1"/>
          </p:cNvSpPr>
          <p:nvPr>
            <p:ph type="dt" sz="half" idx="10"/>
          </p:nvPr>
        </p:nvSpPr>
        <p:spPr>
          <a:xfrm>
            <a:off x="1828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DBEA8D84-7E00-4AAE-A9A6-C4CDAC21DE92}" type="datetimeFigureOut">
              <a:rPr lang="en-US"/>
              <a:pPr>
                <a:defRPr/>
              </a:pPr>
              <a:t>4/16/19</a:t>
            </a:fld>
            <a:endParaRPr lang="en-US"/>
          </a:p>
        </p:txBody>
      </p:sp>
      <p:sp>
        <p:nvSpPr>
          <p:cNvPr id="6" name="Footer Placeholder 5"/>
          <p:cNvSpPr>
            <a:spLocks noGrp="1"/>
          </p:cNvSpPr>
          <p:nvPr>
            <p:ph type="ftr" sz="quarter" idx="11"/>
          </p:nvPr>
        </p:nvSpPr>
        <p:spPr>
          <a:xfrm>
            <a:off x="12496800" y="20340323"/>
            <a:ext cx="11582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a:xfrm>
            <a:off x="26212800" y="20340323"/>
            <a:ext cx="8534400" cy="1168400"/>
          </a:xfrm>
          <a:prstGeom prst="rect">
            <a:avLst/>
          </a:prstGeom>
        </p:spPr>
        <p:txBody>
          <a:bodyPr lIns="365760" tIns="182880" rIns="365760" bIns="182880"/>
          <a:lstStyle>
            <a:lvl1pPr fontAlgn="auto">
              <a:spcBef>
                <a:spcPts val="0"/>
              </a:spcBef>
              <a:spcAft>
                <a:spcPts val="0"/>
              </a:spcAft>
              <a:defRPr>
                <a:latin typeface="+mn-lt"/>
              </a:defRPr>
            </a:lvl1pPr>
          </a:lstStyle>
          <a:p>
            <a:pPr>
              <a:defRPr/>
            </a:pPr>
            <a:fld id="{3E49345E-4FF4-49BF-8994-FB43029FCD94}"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19202400"/>
            <a:ext cx="36576000" cy="2743200"/>
          </a:xfrm>
          <a:prstGeom prst="rect">
            <a:avLst/>
          </a:prstGeom>
          <a:solidFill>
            <a:srgbClr val="0D447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userDrawn="1"/>
        </p:nvSpPr>
        <p:spPr>
          <a:xfrm>
            <a:off x="0" y="0"/>
            <a:ext cx="36576000" cy="2743200"/>
          </a:xfrm>
          <a:prstGeom prst="rect">
            <a:avLst/>
          </a:prstGeom>
          <a:solidFill>
            <a:srgbClr val="0D447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1828800" y="243840"/>
            <a:ext cx="32918400" cy="2194560"/>
          </a:xfrm>
          <a:prstGeom prst="rect">
            <a:avLst/>
          </a:prstGeom>
          <a:noFill/>
          <a:ln w="9525">
            <a:noFill/>
            <a:miter lim="800000"/>
            <a:headEnd/>
            <a:tailEnd/>
          </a:ln>
        </p:spPr>
        <p:txBody>
          <a:bodyPr vert="horz" wrap="square" lIns="365760" tIns="182880" rIns="365760" bIns="18288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828800" y="3413760"/>
            <a:ext cx="32918400" cy="15361920"/>
          </a:xfrm>
          <a:prstGeom prst="rect">
            <a:avLst/>
          </a:prstGeom>
          <a:noFill/>
          <a:ln w="9525">
            <a:noFill/>
            <a:miter lim="800000"/>
            <a:headEnd/>
            <a:tailEnd/>
          </a:ln>
        </p:spPr>
        <p:txBody>
          <a:bodyPr vert="horz" wrap="square" lIns="365760" tIns="182880" rIns="365760" bIns="1828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403901" y="19911060"/>
            <a:ext cx="12181499" cy="142494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fade/>
  </p:transition>
  <p:txStyles>
    <p:titleStyle>
      <a:lvl1pPr algn="ctr" defTabSz="1828800" rtl="0" fontAlgn="base">
        <a:spcBef>
          <a:spcPct val="0"/>
        </a:spcBef>
        <a:spcAft>
          <a:spcPct val="0"/>
        </a:spcAft>
        <a:defRPr sz="17600" kern="1200">
          <a:solidFill>
            <a:schemeClr val="bg1"/>
          </a:solidFill>
          <a:latin typeface="Franklin Gothic Demi Cond"/>
          <a:ea typeface="Franklin Gothic Demi Cond" pitchFamily="34" charset="0"/>
          <a:cs typeface="Franklin Gothic Demi Cond"/>
        </a:defRPr>
      </a:lvl1pPr>
      <a:lvl2pPr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2pPr>
      <a:lvl3pPr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3pPr>
      <a:lvl4pPr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4pPr>
      <a:lvl5pPr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5pPr>
      <a:lvl6pPr marL="1828800"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6pPr>
      <a:lvl7pPr marL="3657600"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7pPr>
      <a:lvl8pPr marL="5486400"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8pPr>
      <a:lvl9pPr marL="7315200" algn="ctr" defTabSz="1828800" rtl="0" fontAlgn="base">
        <a:spcBef>
          <a:spcPct val="0"/>
        </a:spcBef>
        <a:spcAft>
          <a:spcPct val="0"/>
        </a:spcAft>
        <a:defRPr sz="17600">
          <a:solidFill>
            <a:schemeClr val="bg1"/>
          </a:solidFill>
          <a:latin typeface="Franklin Gothic Demi Cond" pitchFamily="34" charset="0"/>
          <a:ea typeface="Franklin Gothic Demi Cond" pitchFamily="34" charset="0"/>
          <a:cs typeface="Franklin Gothic Demi Cond" pitchFamily="34" charset="0"/>
        </a:defRPr>
      </a:lvl9pPr>
    </p:titleStyle>
    <p:bodyStyle>
      <a:lvl1pPr marL="1371600" indent="-1371600" algn="l" defTabSz="1828800" rtl="0" fontAlgn="base">
        <a:spcBef>
          <a:spcPct val="20000"/>
        </a:spcBef>
        <a:spcAft>
          <a:spcPct val="0"/>
        </a:spcAft>
        <a:buFont typeface="Arial" pitchFamily="34" charset="0"/>
        <a:buChar char="•"/>
        <a:defRPr sz="12800" kern="1200">
          <a:solidFill>
            <a:srgbClr val="0D4479"/>
          </a:solidFill>
          <a:latin typeface="Franklin Gothic Book"/>
          <a:ea typeface="Franklin Gothic Book" pitchFamily="34" charset="0"/>
          <a:cs typeface="Franklin Gothic Book"/>
        </a:defRPr>
      </a:lvl1pPr>
      <a:lvl2pPr marL="2971800" indent="-1143000" algn="l" defTabSz="1828800" rtl="0" fontAlgn="base">
        <a:spcBef>
          <a:spcPct val="20000"/>
        </a:spcBef>
        <a:spcAft>
          <a:spcPct val="0"/>
        </a:spcAft>
        <a:buFont typeface="Arial" pitchFamily="34" charset="0"/>
        <a:buChar char="–"/>
        <a:defRPr sz="11200" kern="1200">
          <a:solidFill>
            <a:srgbClr val="0D4479"/>
          </a:solidFill>
          <a:latin typeface="Franklin Gothic Book"/>
          <a:ea typeface="Franklin Gothic Book" pitchFamily="34" charset="0"/>
          <a:cs typeface="Franklin Gothic Book"/>
        </a:defRPr>
      </a:lvl2pPr>
      <a:lvl3pPr marL="4572000" indent="-914400" algn="l" defTabSz="1828800" rtl="0" fontAlgn="base">
        <a:spcBef>
          <a:spcPct val="20000"/>
        </a:spcBef>
        <a:spcAft>
          <a:spcPct val="0"/>
        </a:spcAft>
        <a:buFont typeface="Arial" pitchFamily="34" charset="0"/>
        <a:buChar char="•"/>
        <a:defRPr sz="9600" kern="1200">
          <a:solidFill>
            <a:srgbClr val="0D4479"/>
          </a:solidFill>
          <a:latin typeface="Franklin Gothic Book"/>
          <a:ea typeface="Franklin Gothic Book" pitchFamily="34" charset="0"/>
          <a:cs typeface="Franklin Gothic Book"/>
        </a:defRPr>
      </a:lvl3pPr>
      <a:lvl4pPr marL="6400800" indent="-914400" algn="l" defTabSz="1828800" rtl="0" fontAlgn="base">
        <a:spcBef>
          <a:spcPct val="20000"/>
        </a:spcBef>
        <a:spcAft>
          <a:spcPct val="0"/>
        </a:spcAft>
        <a:buFont typeface="Arial" pitchFamily="34" charset="0"/>
        <a:buChar char="–"/>
        <a:defRPr sz="8000" kern="1200">
          <a:solidFill>
            <a:srgbClr val="0D4479"/>
          </a:solidFill>
          <a:latin typeface="Franklin Gothic Book"/>
          <a:ea typeface="Franklin Gothic Book" pitchFamily="34" charset="0"/>
          <a:cs typeface="Franklin Gothic Book"/>
        </a:defRPr>
      </a:lvl4pPr>
      <a:lvl5pPr marL="8229600" indent="-914400" algn="l" defTabSz="1828800" rtl="0" fontAlgn="base">
        <a:spcBef>
          <a:spcPct val="20000"/>
        </a:spcBef>
        <a:spcAft>
          <a:spcPct val="0"/>
        </a:spcAft>
        <a:buFont typeface="Arial" pitchFamily="34" charset="0"/>
        <a:buChar char="»"/>
        <a:defRPr sz="8000" kern="1200">
          <a:solidFill>
            <a:srgbClr val="0D4479"/>
          </a:solidFill>
          <a:latin typeface="Franklin Gothic Book"/>
          <a:ea typeface="Franklin Gothic Book" pitchFamily="34" charset="0"/>
          <a:cs typeface="Franklin Gothic Book"/>
        </a:defRPr>
      </a:lvl5pPr>
      <a:lvl6pPr marL="10058400" indent="-914400" algn="l" defTabSz="1828800" rtl="0" eaLnBrk="1" latinLnBrk="0" hangingPunct="1">
        <a:spcBef>
          <a:spcPct val="20000"/>
        </a:spcBef>
        <a:buFont typeface="Arial"/>
        <a:buChar char="•"/>
        <a:defRPr sz="8000" kern="1200">
          <a:solidFill>
            <a:schemeClr val="tx1"/>
          </a:solidFill>
          <a:latin typeface="+mn-lt"/>
          <a:ea typeface="+mn-ea"/>
          <a:cs typeface="+mn-cs"/>
        </a:defRPr>
      </a:lvl6pPr>
      <a:lvl7pPr marL="11887200" indent="-914400" algn="l" defTabSz="1828800" rtl="0" eaLnBrk="1" latinLnBrk="0" hangingPunct="1">
        <a:spcBef>
          <a:spcPct val="20000"/>
        </a:spcBef>
        <a:buFont typeface="Arial"/>
        <a:buChar char="•"/>
        <a:defRPr sz="8000" kern="1200">
          <a:solidFill>
            <a:schemeClr val="tx1"/>
          </a:solidFill>
          <a:latin typeface="+mn-lt"/>
          <a:ea typeface="+mn-ea"/>
          <a:cs typeface="+mn-cs"/>
        </a:defRPr>
      </a:lvl7pPr>
      <a:lvl8pPr marL="13716000" indent="-914400" algn="l" defTabSz="1828800" rtl="0" eaLnBrk="1" latinLnBrk="0" hangingPunct="1">
        <a:spcBef>
          <a:spcPct val="20000"/>
        </a:spcBef>
        <a:buFont typeface="Arial"/>
        <a:buChar char="•"/>
        <a:defRPr sz="8000" kern="1200">
          <a:solidFill>
            <a:schemeClr val="tx1"/>
          </a:solidFill>
          <a:latin typeface="+mn-lt"/>
          <a:ea typeface="+mn-ea"/>
          <a:cs typeface="+mn-cs"/>
        </a:defRPr>
      </a:lvl8pPr>
      <a:lvl9pPr marL="15544800" indent="-914400" algn="l" defTabSz="1828800" rtl="0" eaLnBrk="1" latinLnBrk="0" hangingPunct="1">
        <a:spcBef>
          <a:spcPct val="20000"/>
        </a:spcBef>
        <a:buFont typeface="Arial"/>
        <a:buChar char="•"/>
        <a:defRPr sz="8000" kern="1200">
          <a:solidFill>
            <a:schemeClr val="tx1"/>
          </a:solidFill>
          <a:latin typeface="+mn-lt"/>
          <a:ea typeface="+mn-ea"/>
          <a:cs typeface="+mn-cs"/>
        </a:defRPr>
      </a:lvl9pPr>
    </p:bodyStyle>
    <p:other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chart" Target="../charts/chart1.xml"/><Relationship Id="rId3" Type="http://schemas.openxmlformats.org/officeDocument/2006/relationships/image" Target="../media/image2.jpe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57EFE1E6-B30B-4524-A58C-D5013604C30D}"/>
              </a:ext>
            </a:extLst>
          </p:cNvPr>
          <p:cNvSpPr txBox="1"/>
          <p:nvPr/>
        </p:nvSpPr>
        <p:spPr>
          <a:xfrm>
            <a:off x="11582400" y="2773752"/>
            <a:ext cx="14913270" cy="16402919"/>
          </a:xfrm>
          <a:prstGeom prst="rect">
            <a:avLst/>
          </a:prstGeom>
          <a:solidFill>
            <a:schemeClr val="accent5">
              <a:lumMod val="60000"/>
              <a:lumOff val="40000"/>
            </a:schemeClr>
          </a:solidFill>
        </p:spPr>
        <p:txBody>
          <a:bodyPr wrap="square" rtlCol="0">
            <a:spAutoFit/>
          </a:bodyPr>
          <a:lstStyle/>
          <a:p>
            <a:endParaRPr lang="en-US" dirty="0"/>
          </a:p>
        </p:txBody>
      </p:sp>
      <p:sp>
        <p:nvSpPr>
          <p:cNvPr id="2" name="TextBox 1"/>
          <p:cNvSpPr txBox="1"/>
          <p:nvPr/>
        </p:nvSpPr>
        <p:spPr>
          <a:xfrm>
            <a:off x="838200" y="276999"/>
            <a:ext cx="34823400" cy="2185214"/>
          </a:xfrm>
          <a:prstGeom prst="rect">
            <a:avLst/>
          </a:prstGeom>
          <a:noFill/>
        </p:spPr>
        <p:txBody>
          <a:bodyPr wrap="square" rtlCol="0">
            <a:spAutoFit/>
          </a:bodyPr>
          <a:lstStyle/>
          <a:p>
            <a:pPr algn="ctr"/>
            <a:r>
              <a:rPr lang="en-US" sz="8000" b="1" dirty="0">
                <a:solidFill>
                  <a:schemeClr val="bg1"/>
                </a:solidFill>
                <a:latin typeface="+mn-lt"/>
              </a:rPr>
              <a:t>Discharge Velocity (Stream Flow) Variations in Peruvian Incan Aqueducts</a:t>
            </a:r>
          </a:p>
          <a:p>
            <a:pPr algn="ctr"/>
            <a:r>
              <a:rPr lang="en-US" sz="5600" b="1" dirty="0">
                <a:solidFill>
                  <a:schemeClr val="bg1"/>
                </a:solidFill>
                <a:latin typeface="+mn-lt"/>
              </a:rPr>
              <a:t>Cassia Raina Barnard- Royer, Santa Fe College</a:t>
            </a:r>
          </a:p>
        </p:txBody>
      </p:sp>
      <p:sp>
        <p:nvSpPr>
          <p:cNvPr id="6" name="Text Box 14"/>
          <p:cNvSpPr txBox="1">
            <a:spLocks noChangeArrowheads="1"/>
          </p:cNvSpPr>
          <p:nvPr/>
        </p:nvSpPr>
        <p:spPr bwMode="auto">
          <a:xfrm>
            <a:off x="354815" y="7924800"/>
            <a:ext cx="11067927" cy="689419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228600" tIns="228600" rIns="228600" bIns="228600">
            <a:spAutoFit/>
          </a:bodyPr>
          <a:lstStyle/>
          <a:p>
            <a:pPr algn="just"/>
            <a:r>
              <a:rPr lang="en-US" sz="3800" dirty="0">
                <a:cs typeface="Arial" panose="020B0604020202020204" pitchFamily="34" charset="0"/>
              </a:rPr>
              <a:t>Water moves slower the closer it is to river bed and banks (Fig.1). Friction with the banks and bed causes water resistance. Turbulence, the violent movement of water, causes water to move irregularly as it travels downstream. Discharge (water flow) is constant so velocity is measured to determine which profile, steep or gentle, is most impacted by friction. Leopold and Maddock (1953) established that downstream gentler gradients exhibit </a:t>
            </a:r>
            <a:r>
              <a:rPr lang="en-US" sz="3800" u="sng" dirty="0">
                <a:cs typeface="Arial" panose="020B0604020202020204" pitchFamily="34" charset="0"/>
              </a:rPr>
              <a:t>less friction </a:t>
            </a:r>
            <a:r>
              <a:rPr lang="en-US" sz="3800" dirty="0">
                <a:cs typeface="Arial" panose="020B0604020202020204" pitchFamily="34" charset="0"/>
              </a:rPr>
              <a:t>and turbulence and so </a:t>
            </a:r>
            <a:r>
              <a:rPr lang="en-US" sz="3800" u="sng" dirty="0">
                <a:cs typeface="Arial" panose="020B0604020202020204" pitchFamily="34" charset="0"/>
              </a:rPr>
              <a:t>higher mean velocity</a:t>
            </a:r>
            <a:r>
              <a:rPr lang="en-US" sz="3800" dirty="0">
                <a:cs typeface="Arial" panose="020B0604020202020204" pitchFamily="34" charset="0"/>
              </a:rPr>
              <a:t>. This study tests this long established theory in Incan aqueducts.</a:t>
            </a:r>
          </a:p>
        </p:txBody>
      </p:sp>
      <p:grpSp>
        <p:nvGrpSpPr>
          <p:cNvPr id="33" name="Group 32">
            <a:extLst>
              <a:ext uri="{FF2B5EF4-FFF2-40B4-BE49-F238E27FC236}">
                <a16:creationId xmlns:a16="http://schemas.microsoft.com/office/drawing/2014/main" id="{E84D0B01-0C05-4320-9068-363229E72479}"/>
              </a:ext>
            </a:extLst>
          </p:cNvPr>
          <p:cNvGrpSpPr/>
          <p:nvPr/>
        </p:nvGrpSpPr>
        <p:grpSpPr>
          <a:xfrm>
            <a:off x="26738125" y="6366646"/>
            <a:ext cx="9193603" cy="8232257"/>
            <a:chOff x="27127134" y="9002770"/>
            <a:chExt cx="8682711" cy="8232257"/>
          </a:xfrm>
        </p:grpSpPr>
        <p:sp>
          <p:nvSpPr>
            <p:cNvPr id="9" name="Text Box 118"/>
            <p:cNvSpPr txBox="1">
              <a:spLocks noChangeArrowheads="1"/>
            </p:cNvSpPr>
            <p:nvPr/>
          </p:nvSpPr>
          <p:spPr bwMode="auto">
            <a:xfrm>
              <a:off x="27350657" y="9002770"/>
              <a:ext cx="3020183" cy="102870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228600" tIns="228600" rIns="228600" bIns="228600" anchor="ctr" anchorCtr="1"/>
            <a:lstStyle/>
            <a:p>
              <a:pPr defTabSz="4389438"/>
              <a:r>
                <a:rPr lang="en-US" sz="4800" dirty="0">
                  <a:latin typeface="Impact" pitchFamily="34" charset="0"/>
                </a:rPr>
                <a:t>Discussion </a:t>
              </a:r>
            </a:p>
          </p:txBody>
        </p:sp>
        <p:sp>
          <p:nvSpPr>
            <p:cNvPr id="11" name="Text Box 14"/>
            <p:cNvSpPr txBox="1">
              <a:spLocks noChangeArrowheads="1"/>
            </p:cNvSpPr>
            <p:nvPr/>
          </p:nvSpPr>
          <p:spPr bwMode="auto">
            <a:xfrm>
              <a:off x="27127134" y="9756057"/>
              <a:ext cx="8682711" cy="747897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228600" tIns="228600" rIns="228600" bIns="228600">
              <a:spAutoFit/>
            </a:bodyPr>
            <a:lstStyle/>
            <a:p>
              <a:pPr algn="just"/>
              <a:r>
                <a:rPr lang="en-US" sz="3800" dirty="0"/>
                <a:t>The discharge  </a:t>
              </a:r>
              <a:r>
                <a:rPr lang="en-US" sz="3800" u="sng" dirty="0"/>
                <a:t>velocity of the steeper slope is significantly greater than the gentle slope</a:t>
              </a:r>
              <a:r>
                <a:rPr lang="en-US" sz="3800" dirty="0"/>
                <a:t>. In this experiment the steeper slope had a more defined channel. </a:t>
              </a:r>
              <a:r>
                <a:rPr lang="en-US" sz="3800"/>
                <a:t>Upstream </a:t>
              </a:r>
              <a:r>
                <a:rPr lang="en-US" sz="3800" dirty="0"/>
                <a:t>flow was sinuous defined by raised rocks and algae. However, the channel was narrower and flowed more rapidly than the wide gentle sloped channel. Friction with bed and banks was higher in the more gentle the slope. </a:t>
              </a:r>
              <a:r>
                <a:rPr lang="en-US" sz="3800" u="sng" dirty="0"/>
                <a:t>Internal friction</a:t>
              </a:r>
              <a:r>
                <a:rPr lang="en-US" sz="3800" dirty="0"/>
                <a:t> did not lower the velocity in the steeper slope, refuting Leopold and Maddock’s theory. </a:t>
              </a:r>
            </a:p>
          </p:txBody>
        </p:sp>
      </p:grpSp>
      <p:grpSp>
        <p:nvGrpSpPr>
          <p:cNvPr id="32" name="Group 31">
            <a:extLst>
              <a:ext uri="{FF2B5EF4-FFF2-40B4-BE49-F238E27FC236}">
                <a16:creationId xmlns:a16="http://schemas.microsoft.com/office/drawing/2014/main" id="{497A2F49-0A3B-4FE8-BF7A-E32A8D39BFE5}"/>
              </a:ext>
            </a:extLst>
          </p:cNvPr>
          <p:cNvGrpSpPr/>
          <p:nvPr/>
        </p:nvGrpSpPr>
        <p:grpSpPr>
          <a:xfrm>
            <a:off x="-3" y="19227485"/>
            <a:ext cx="9372601" cy="2582615"/>
            <a:chOff x="27690645" y="15116596"/>
            <a:chExt cx="9653245" cy="2582615"/>
          </a:xfrm>
        </p:grpSpPr>
        <p:sp>
          <p:nvSpPr>
            <p:cNvPr id="12" name="Text Box 118"/>
            <p:cNvSpPr txBox="1">
              <a:spLocks noChangeArrowheads="1"/>
            </p:cNvSpPr>
            <p:nvPr/>
          </p:nvSpPr>
          <p:spPr bwMode="auto">
            <a:xfrm>
              <a:off x="27870038" y="15116596"/>
              <a:ext cx="3072017" cy="1024881"/>
            </a:xfrm>
            <a:prstGeom prst="rect">
              <a:avLst/>
            </a:prstGeom>
            <a:noFill/>
            <a:ln w="9525">
              <a:noFill/>
              <a:miter lim="800000"/>
              <a:headEnd/>
              <a:tailEnd/>
            </a:ln>
            <a:effectLst/>
          </p:spPr>
          <p:txBody>
            <a:bodyPr wrap="none" lIns="228600" tIns="228600" rIns="228600" bIns="228600" anchor="ctr" anchorCtr="1"/>
            <a:lstStyle/>
            <a:p>
              <a:pPr defTabSz="4389438"/>
              <a:r>
                <a:rPr lang="en-US" sz="4800" dirty="0">
                  <a:solidFill>
                    <a:schemeClr val="bg1"/>
                  </a:solidFill>
                  <a:latin typeface="Impact" pitchFamily="34" charset="0"/>
                </a:rPr>
                <a:t>References</a:t>
              </a:r>
            </a:p>
          </p:txBody>
        </p:sp>
        <p:sp>
          <p:nvSpPr>
            <p:cNvPr id="28" name="TextBox 27"/>
            <p:cNvSpPr txBox="1"/>
            <p:nvPr/>
          </p:nvSpPr>
          <p:spPr>
            <a:xfrm>
              <a:off x="27690645" y="15852552"/>
              <a:ext cx="9653245" cy="184665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228600" tIns="228600" rIns="228600" bIns="228600">
              <a:spAutoFit/>
            </a:bodyPr>
            <a:lstStyle/>
            <a:p>
              <a:pPr marL="285750" indent="-285750">
                <a:buFont typeface="Arial" panose="020B0604020202020204" pitchFamily="34" charset="0"/>
                <a:buChar char="•"/>
              </a:pPr>
              <a:r>
                <a:rPr lang="en-US" b="1" dirty="0">
                  <a:solidFill>
                    <a:schemeClr val="bg1"/>
                  </a:solidFill>
                </a:rPr>
                <a:t>Bloom, L. A. (1998). </a:t>
              </a:r>
              <a:r>
                <a:rPr lang="en-US" b="1" i="1" dirty="0">
                  <a:solidFill>
                    <a:schemeClr val="bg1"/>
                  </a:solidFill>
                </a:rPr>
                <a:t>Geomorphology A Systematic Analysis of Late Cenozoic Landforms</a:t>
              </a:r>
              <a:r>
                <a:rPr lang="en-US" b="1" dirty="0">
                  <a:solidFill>
                    <a:schemeClr val="bg1"/>
                  </a:solidFill>
                </a:rPr>
                <a:t>. Long Grove, IL: Waveland Press, Inc.</a:t>
              </a:r>
            </a:p>
            <a:p>
              <a:pPr marL="285750" indent="-285750">
                <a:buFont typeface="Arial" panose="020B0604020202020204" pitchFamily="34" charset="0"/>
                <a:buChar char="•"/>
              </a:pPr>
              <a:r>
                <a:rPr lang="en-US" b="1" dirty="0">
                  <a:solidFill>
                    <a:schemeClr val="bg1"/>
                  </a:solidFill>
                </a:rPr>
                <a:t>Strahler, A. (2011) </a:t>
              </a:r>
              <a:r>
                <a:rPr lang="en-US" b="1" i="1" dirty="0">
                  <a:solidFill>
                    <a:schemeClr val="bg1"/>
                  </a:solidFill>
                </a:rPr>
                <a:t>Introducing Physical Geography</a:t>
              </a:r>
              <a:r>
                <a:rPr lang="en-US" b="1" dirty="0">
                  <a:solidFill>
                    <a:schemeClr val="bg1"/>
                  </a:solidFill>
                </a:rPr>
                <a:t>. Hoboken, NJ: John Wiley &amp; Sons, Inc.</a:t>
              </a:r>
            </a:p>
            <a:p>
              <a:pPr marL="285750" indent="-285750">
                <a:buFont typeface="Arial" panose="020B0604020202020204" pitchFamily="34" charset="0"/>
                <a:buChar char="•"/>
              </a:pPr>
              <a:r>
                <a:rPr lang="en-US" b="1" dirty="0">
                  <a:solidFill>
                    <a:schemeClr val="bg1"/>
                  </a:solidFill>
                </a:rPr>
                <a:t>Leopold, L. B., and Maddock T., (1953). Hydraulic geometry of stream channels and some physiographic implications: </a:t>
              </a:r>
              <a:r>
                <a:rPr lang="en-US" b="1" i="1" dirty="0">
                  <a:solidFill>
                    <a:schemeClr val="bg1"/>
                  </a:solidFill>
                </a:rPr>
                <a:t>US </a:t>
              </a:r>
              <a:r>
                <a:rPr lang="en-US" b="1" i="1" dirty="0" err="1">
                  <a:solidFill>
                    <a:schemeClr val="bg1"/>
                  </a:solidFill>
                </a:rPr>
                <a:t>Gelo</a:t>
              </a:r>
              <a:r>
                <a:rPr lang="en-US" b="1" i="1" dirty="0">
                  <a:solidFill>
                    <a:schemeClr val="bg1"/>
                  </a:solidFill>
                </a:rPr>
                <a:t>. Survey Prof. Paper</a:t>
              </a:r>
              <a:r>
                <a:rPr lang="en-US" b="1" dirty="0">
                  <a:solidFill>
                    <a:schemeClr val="bg1"/>
                  </a:solidFill>
                </a:rPr>
                <a:t> 252, 57 pp.</a:t>
              </a:r>
            </a:p>
          </p:txBody>
        </p:sp>
      </p:grpSp>
      <p:sp>
        <p:nvSpPr>
          <p:cNvPr id="29" name="TextBox 28"/>
          <p:cNvSpPr txBox="1"/>
          <p:nvPr/>
        </p:nvSpPr>
        <p:spPr>
          <a:xfrm>
            <a:off x="28182612" y="20268825"/>
            <a:ext cx="7602860" cy="1477328"/>
          </a:xfrm>
          <a:prstGeom prst="rect">
            <a:avLst/>
          </a:prstGeom>
          <a:noFill/>
        </p:spPr>
        <p:txBody>
          <a:bodyPr wrap="square" rtlCol="0">
            <a:spAutoFit/>
          </a:bodyPr>
          <a:lstStyle/>
          <a:p>
            <a:endParaRPr lang="en-US" sz="3000" b="1" dirty="0">
              <a:solidFill>
                <a:schemeClr val="bg1"/>
              </a:solidFill>
            </a:endParaRPr>
          </a:p>
          <a:p>
            <a:endParaRPr lang="en-US" sz="3000" b="1" dirty="0">
              <a:solidFill>
                <a:schemeClr val="bg1"/>
              </a:solidFill>
            </a:endParaRPr>
          </a:p>
          <a:p>
            <a:r>
              <a:rPr lang="en-US" sz="3000" b="1" dirty="0">
                <a:solidFill>
                  <a:schemeClr val="bg1"/>
                </a:solidFill>
              </a:rPr>
              <a:t>Mentors: Heidi </a:t>
            </a:r>
            <a:r>
              <a:rPr lang="en-US" sz="3000" b="1" dirty="0" err="1">
                <a:solidFill>
                  <a:schemeClr val="bg1"/>
                </a:solidFill>
              </a:rPr>
              <a:t>Lannon</a:t>
            </a:r>
            <a:r>
              <a:rPr lang="en-US" sz="3000" b="1" dirty="0">
                <a:solidFill>
                  <a:schemeClr val="bg1"/>
                </a:solidFill>
              </a:rPr>
              <a:t> &amp; Denise Guerin</a:t>
            </a:r>
          </a:p>
        </p:txBody>
      </p:sp>
      <p:pic>
        <p:nvPicPr>
          <p:cNvPr id="20" name="Picture 2" descr="https://www.nsf.gov/images/logos/nsf1.jpg">
            <a:extLst>
              <a:ext uri="{FF2B5EF4-FFF2-40B4-BE49-F238E27FC236}">
                <a16:creationId xmlns:a16="http://schemas.microsoft.com/office/drawing/2014/main" id="{CFCC671F-A9F5-421C-98C8-ACECBBC6B7C2}"/>
              </a:ext>
            </a:extLst>
          </p:cNvPr>
          <p:cNvPicPr>
            <a:picLocks noChangeAspect="1" noChangeArrowheads="1"/>
          </p:cNvPicPr>
          <p:nvPr/>
        </p:nvPicPr>
        <p:blipFill>
          <a:blip r:embed="rId3"/>
          <a:srcRect/>
          <a:stretch>
            <a:fillRect/>
          </a:stretch>
        </p:blipFill>
        <p:spPr bwMode="auto">
          <a:xfrm>
            <a:off x="20650200" y="19308812"/>
            <a:ext cx="2424133" cy="2438966"/>
          </a:xfrm>
          <a:prstGeom prst="rect">
            <a:avLst/>
          </a:prstGeom>
          <a:noFill/>
        </p:spPr>
      </p:pic>
      <p:pic>
        <p:nvPicPr>
          <p:cNvPr id="13" name="Picture 12" descr="A person standing next to a tree&#10;&#10;Description automatically generated">
            <a:extLst>
              <a:ext uri="{FF2B5EF4-FFF2-40B4-BE49-F238E27FC236}">
                <a16:creationId xmlns:a16="http://schemas.microsoft.com/office/drawing/2014/main" id="{008CB8E0-E6C4-44D1-8CDB-8071760FD814}"/>
              </a:ext>
            </a:extLst>
          </p:cNvPr>
          <p:cNvPicPr>
            <a:picLocks noChangeAspect="1"/>
          </p:cNvPicPr>
          <p:nvPr/>
        </p:nvPicPr>
        <p:blipFill>
          <a:blip r:embed="rId4"/>
          <a:stretch>
            <a:fillRect/>
          </a:stretch>
        </p:blipFill>
        <p:spPr>
          <a:xfrm>
            <a:off x="174176" y="3286486"/>
            <a:ext cx="4981458" cy="3736094"/>
          </a:xfrm>
          <a:prstGeom prst="rect">
            <a:avLst/>
          </a:prstGeom>
        </p:spPr>
      </p:pic>
      <p:pic>
        <p:nvPicPr>
          <p:cNvPr id="22" name="Picture 21" descr="A person sitting on a rock&#10;&#10;Description automatically generated">
            <a:extLst>
              <a:ext uri="{FF2B5EF4-FFF2-40B4-BE49-F238E27FC236}">
                <a16:creationId xmlns:a16="http://schemas.microsoft.com/office/drawing/2014/main" id="{71F0D923-BE65-47EC-A88E-2B40D13EE846}"/>
              </a:ext>
            </a:extLst>
          </p:cNvPr>
          <p:cNvPicPr>
            <a:picLocks noChangeAspect="1"/>
          </p:cNvPicPr>
          <p:nvPr/>
        </p:nvPicPr>
        <p:blipFill>
          <a:blip r:embed="rId5"/>
          <a:stretch>
            <a:fillRect/>
          </a:stretch>
        </p:blipFill>
        <p:spPr>
          <a:xfrm>
            <a:off x="5334000" y="3286487"/>
            <a:ext cx="5999665" cy="4502234"/>
          </a:xfrm>
          <a:prstGeom prst="rect">
            <a:avLst/>
          </a:prstGeom>
        </p:spPr>
      </p:pic>
      <p:grpSp>
        <p:nvGrpSpPr>
          <p:cNvPr id="23" name="Group 22">
            <a:extLst>
              <a:ext uri="{FF2B5EF4-FFF2-40B4-BE49-F238E27FC236}">
                <a16:creationId xmlns:a16="http://schemas.microsoft.com/office/drawing/2014/main" id="{08C0001A-2C30-4938-9980-694A67CF6CE2}"/>
              </a:ext>
            </a:extLst>
          </p:cNvPr>
          <p:cNvGrpSpPr/>
          <p:nvPr/>
        </p:nvGrpSpPr>
        <p:grpSpPr>
          <a:xfrm>
            <a:off x="11811000" y="3029311"/>
            <a:ext cx="12820454" cy="3413024"/>
            <a:chOff x="14677401" y="4590914"/>
            <a:chExt cx="12820454" cy="3413024"/>
          </a:xfrm>
        </p:grpSpPr>
        <p:sp>
          <p:nvSpPr>
            <p:cNvPr id="7" name="Text Box 118"/>
            <p:cNvSpPr txBox="1">
              <a:spLocks noChangeArrowheads="1"/>
            </p:cNvSpPr>
            <p:nvPr/>
          </p:nvSpPr>
          <p:spPr bwMode="auto">
            <a:xfrm>
              <a:off x="14677401" y="4590914"/>
              <a:ext cx="2731214" cy="635241"/>
            </a:xfrm>
            <a:prstGeom prst="rect">
              <a:avLst/>
            </a:prstGeom>
            <a:noFill/>
            <a:ln w="9525">
              <a:noFill/>
              <a:miter lim="800000"/>
              <a:headEnd/>
              <a:tailEnd/>
            </a:ln>
            <a:effectLst/>
          </p:spPr>
          <p:txBody>
            <a:bodyPr wrap="none" lIns="228600" tIns="228600" rIns="228600" bIns="228600" anchor="ctr" anchorCtr="1"/>
            <a:lstStyle/>
            <a:p>
              <a:pPr defTabSz="4389438"/>
              <a:r>
                <a:rPr lang="en-US" sz="4800" dirty="0">
                  <a:latin typeface="Impact" pitchFamily="34" charset="0"/>
                </a:rPr>
                <a:t>Methods</a:t>
              </a:r>
            </a:p>
          </p:txBody>
        </p:sp>
        <p:sp>
          <p:nvSpPr>
            <p:cNvPr id="40" name="Text Box 14">
              <a:extLst>
                <a:ext uri="{FF2B5EF4-FFF2-40B4-BE49-F238E27FC236}">
                  <a16:creationId xmlns:a16="http://schemas.microsoft.com/office/drawing/2014/main" id="{8B2B445B-3954-4D1E-899D-A6F6007EEE93}"/>
                </a:ext>
              </a:extLst>
            </p:cNvPr>
            <p:cNvSpPr txBox="1">
              <a:spLocks noChangeArrowheads="1"/>
            </p:cNvSpPr>
            <p:nvPr/>
          </p:nvSpPr>
          <p:spPr bwMode="auto">
            <a:xfrm>
              <a:off x="14782158" y="5203171"/>
              <a:ext cx="12715697" cy="280076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228600" tIns="228600" rIns="228600" bIns="228600">
              <a:spAutoFit/>
            </a:bodyPr>
            <a:lstStyle/>
            <a:p>
              <a:pPr marL="457200" indent="-457200">
                <a:buFont typeface="Arial" panose="020B0604020202020204" pitchFamily="34" charset="0"/>
                <a:buChar char="•"/>
              </a:pPr>
              <a:r>
                <a:rPr lang="en-US" sz="3800" dirty="0">
                  <a:cs typeface="Arial" panose="020B0604020202020204" pitchFamily="34" charset="0"/>
                </a:rPr>
                <a:t>Sampled different test tools (floats)</a:t>
              </a:r>
            </a:p>
            <a:p>
              <a:pPr marL="457200" indent="-457200">
                <a:buFont typeface="Arial" panose="020B0604020202020204" pitchFamily="34" charset="0"/>
                <a:buChar char="•"/>
              </a:pPr>
              <a:r>
                <a:rPr lang="en-US" sz="3800" dirty="0">
                  <a:cs typeface="Arial" panose="020B0604020202020204" pitchFamily="34" charset="0"/>
                </a:rPr>
                <a:t>Measured same length of steep and gentle testing sites</a:t>
              </a:r>
            </a:p>
            <a:p>
              <a:pPr marL="457200" indent="-457200">
                <a:buFont typeface="Arial" panose="020B0604020202020204" pitchFamily="34" charset="0"/>
                <a:buChar char="•"/>
              </a:pPr>
              <a:r>
                <a:rPr lang="en-US" sz="3800" dirty="0">
                  <a:cs typeface="Arial" panose="020B0604020202020204" pitchFamily="34" charset="0"/>
                </a:rPr>
                <a:t>Took 14 sample runs at each location</a:t>
              </a:r>
            </a:p>
            <a:p>
              <a:pPr marL="457200" indent="-457200">
                <a:buFont typeface="Arial" panose="020B0604020202020204" pitchFamily="34" charset="0"/>
                <a:buChar char="•"/>
              </a:pPr>
              <a:r>
                <a:rPr lang="en-US" sz="3800" dirty="0">
                  <a:cs typeface="Arial" panose="020B0604020202020204" pitchFamily="34" charset="0"/>
                </a:rPr>
                <a:t>Timed length of travel time from start to finish</a:t>
              </a:r>
            </a:p>
          </p:txBody>
        </p:sp>
      </p:grpSp>
      <p:grpSp>
        <p:nvGrpSpPr>
          <p:cNvPr id="43" name="Group 42">
            <a:extLst>
              <a:ext uri="{FF2B5EF4-FFF2-40B4-BE49-F238E27FC236}">
                <a16:creationId xmlns:a16="http://schemas.microsoft.com/office/drawing/2014/main" id="{6313E47E-70F9-42C7-B513-C2B3C49EEF46}"/>
              </a:ext>
            </a:extLst>
          </p:cNvPr>
          <p:cNvGrpSpPr/>
          <p:nvPr/>
        </p:nvGrpSpPr>
        <p:grpSpPr>
          <a:xfrm>
            <a:off x="11811000" y="15132613"/>
            <a:ext cx="13893462" cy="3832389"/>
            <a:chOff x="16321233" y="15923531"/>
            <a:chExt cx="13065175" cy="3832389"/>
          </a:xfrm>
        </p:grpSpPr>
        <p:sp>
          <p:nvSpPr>
            <p:cNvPr id="39" name="Text Box 118">
              <a:extLst>
                <a:ext uri="{FF2B5EF4-FFF2-40B4-BE49-F238E27FC236}">
                  <a16:creationId xmlns:a16="http://schemas.microsoft.com/office/drawing/2014/main" id="{2E4956FB-954E-4FAB-A6C3-3582EA417486}"/>
                </a:ext>
              </a:extLst>
            </p:cNvPr>
            <p:cNvSpPr txBox="1">
              <a:spLocks noChangeArrowheads="1"/>
            </p:cNvSpPr>
            <p:nvPr/>
          </p:nvSpPr>
          <p:spPr bwMode="auto">
            <a:xfrm>
              <a:off x="16321233" y="15923531"/>
              <a:ext cx="2904171" cy="635241"/>
            </a:xfrm>
            <a:prstGeom prst="rect">
              <a:avLst/>
            </a:prstGeom>
            <a:noFill/>
            <a:ln w="9525">
              <a:noFill/>
              <a:miter lim="800000"/>
              <a:headEnd/>
              <a:tailEnd/>
            </a:ln>
            <a:effectLst/>
          </p:spPr>
          <p:txBody>
            <a:bodyPr wrap="none" lIns="228600" tIns="228600" rIns="228600" bIns="228600" anchor="ctr" anchorCtr="1"/>
            <a:lstStyle/>
            <a:p>
              <a:pPr defTabSz="4389438"/>
              <a:r>
                <a:rPr lang="en-US" sz="4800" dirty="0">
                  <a:latin typeface="Impact" pitchFamily="34" charset="0"/>
                </a:rPr>
                <a:t>Results</a:t>
              </a:r>
            </a:p>
          </p:txBody>
        </p:sp>
        <p:sp>
          <p:nvSpPr>
            <p:cNvPr id="42" name="Text Box 14">
              <a:extLst>
                <a:ext uri="{FF2B5EF4-FFF2-40B4-BE49-F238E27FC236}">
                  <a16:creationId xmlns:a16="http://schemas.microsoft.com/office/drawing/2014/main" id="{278C6D5A-BAAF-4E05-8209-40ED0C132EBA}"/>
                </a:ext>
              </a:extLst>
            </p:cNvPr>
            <p:cNvSpPr txBox="1">
              <a:spLocks noChangeArrowheads="1"/>
            </p:cNvSpPr>
            <p:nvPr/>
          </p:nvSpPr>
          <p:spPr bwMode="auto">
            <a:xfrm>
              <a:off x="16670711" y="16585821"/>
              <a:ext cx="12715697" cy="31700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228600" tIns="228600" rIns="228600" bIns="228600">
              <a:spAutoFit/>
            </a:bodyPr>
            <a:lstStyle/>
            <a:p>
              <a:pPr algn="just"/>
              <a:r>
                <a:rPr lang="en-US" sz="4400" dirty="0">
                  <a:cs typeface="Arial" panose="020B0604020202020204" pitchFamily="34" charset="0"/>
                </a:rPr>
                <a:t>The discharge velocity of the steeper slope, 2.09 +/- 0.84 seconds/per meter is </a:t>
              </a:r>
              <a:r>
                <a:rPr lang="en-US" sz="4400" u="sng" dirty="0">
                  <a:cs typeface="Arial" panose="020B0604020202020204" pitchFamily="34" charset="0"/>
                </a:rPr>
                <a:t>significantly greater</a:t>
              </a:r>
              <a:r>
                <a:rPr lang="en-US" sz="4400" dirty="0">
                  <a:cs typeface="Arial" panose="020B0604020202020204" pitchFamily="34" charset="0"/>
                </a:rPr>
                <a:t> than a gentler slope of 2.87 +/- 0.61 seconds/per meter. (a=0.1, n=14, T-test), refuting Leopold and Maddock’s theory.</a:t>
              </a:r>
            </a:p>
          </p:txBody>
        </p:sp>
      </p:grpSp>
      <p:pic>
        <p:nvPicPr>
          <p:cNvPr id="47" name="Picture 46" descr="A close up of a rock&#10;&#10;Description automatically generated">
            <a:extLst>
              <a:ext uri="{FF2B5EF4-FFF2-40B4-BE49-F238E27FC236}">
                <a16:creationId xmlns:a16="http://schemas.microsoft.com/office/drawing/2014/main" id="{EE2385C1-4714-4A6E-878E-80EFBD53DBB1}"/>
              </a:ext>
            </a:extLst>
          </p:cNvPr>
          <p:cNvPicPr>
            <a:picLocks noChangeAspect="1"/>
          </p:cNvPicPr>
          <p:nvPr/>
        </p:nvPicPr>
        <p:blipFill>
          <a:blip r:embed="rId6"/>
          <a:stretch>
            <a:fillRect/>
          </a:stretch>
        </p:blipFill>
        <p:spPr>
          <a:xfrm rot="16200000" flipV="1">
            <a:off x="31186047" y="14952823"/>
            <a:ext cx="3976026" cy="2896232"/>
          </a:xfrm>
          <a:prstGeom prst="rect">
            <a:avLst/>
          </a:prstGeom>
        </p:spPr>
      </p:pic>
      <p:pic>
        <p:nvPicPr>
          <p:cNvPr id="27" name="Picture 26" descr="A picture containing grass, outdoor&#10;&#10;Description automatically generated">
            <a:extLst>
              <a:ext uri="{FF2B5EF4-FFF2-40B4-BE49-F238E27FC236}">
                <a16:creationId xmlns:a16="http://schemas.microsoft.com/office/drawing/2014/main" id="{C0920F4F-3592-4B48-9CFB-6DF6A67CCF6B}"/>
              </a:ext>
            </a:extLst>
          </p:cNvPr>
          <p:cNvPicPr>
            <a:picLocks noChangeAspect="1"/>
          </p:cNvPicPr>
          <p:nvPr/>
        </p:nvPicPr>
        <p:blipFill rotWithShape="1">
          <a:blip r:embed="rId7"/>
          <a:srcRect l="-1" t="8416" r="4195" b="18979"/>
          <a:stretch/>
        </p:blipFill>
        <p:spPr>
          <a:xfrm>
            <a:off x="23961675" y="2828558"/>
            <a:ext cx="2387192" cy="2183545"/>
          </a:xfrm>
          <a:prstGeom prst="rect">
            <a:avLst/>
          </a:prstGeom>
        </p:spPr>
      </p:pic>
      <p:pic>
        <p:nvPicPr>
          <p:cNvPr id="49" name="Picture 48" descr="A person standing on a rocky hill&#10;&#10;Description automatically generated">
            <a:extLst>
              <a:ext uri="{FF2B5EF4-FFF2-40B4-BE49-F238E27FC236}">
                <a16:creationId xmlns:a16="http://schemas.microsoft.com/office/drawing/2014/main" id="{AEDA87F8-CC5F-44E0-B59F-EBCEBC2A587D}"/>
              </a:ext>
            </a:extLst>
          </p:cNvPr>
          <p:cNvPicPr>
            <a:picLocks noChangeAspect="1"/>
          </p:cNvPicPr>
          <p:nvPr/>
        </p:nvPicPr>
        <p:blipFill>
          <a:blip r:embed="rId8"/>
          <a:stretch>
            <a:fillRect/>
          </a:stretch>
        </p:blipFill>
        <p:spPr>
          <a:xfrm>
            <a:off x="22402800" y="5233472"/>
            <a:ext cx="3908649" cy="2933108"/>
          </a:xfrm>
          <a:prstGeom prst="rect">
            <a:avLst/>
          </a:prstGeom>
        </p:spPr>
      </p:pic>
      <p:pic>
        <p:nvPicPr>
          <p:cNvPr id="45" name="Picture 44" descr="A group of people walking down a dirt road&#10;&#10;Description automatically generated">
            <a:extLst>
              <a:ext uri="{FF2B5EF4-FFF2-40B4-BE49-F238E27FC236}">
                <a16:creationId xmlns:a16="http://schemas.microsoft.com/office/drawing/2014/main" id="{9B3B5D40-D220-42A6-9979-4DA6028F10A3}"/>
              </a:ext>
            </a:extLst>
          </p:cNvPr>
          <p:cNvPicPr>
            <a:picLocks noChangeAspect="1"/>
          </p:cNvPicPr>
          <p:nvPr/>
        </p:nvPicPr>
        <p:blipFill rotWithShape="1">
          <a:blip r:embed="rId9"/>
          <a:srcRect l="17439" t="35781" r="6964"/>
          <a:stretch/>
        </p:blipFill>
        <p:spPr>
          <a:xfrm>
            <a:off x="23012400" y="8593560"/>
            <a:ext cx="3355588" cy="3799326"/>
          </a:xfrm>
          <a:prstGeom prst="rect">
            <a:avLst/>
          </a:prstGeom>
        </p:spPr>
      </p:pic>
      <p:sp>
        <p:nvSpPr>
          <p:cNvPr id="53" name="TextBox 52">
            <a:extLst>
              <a:ext uri="{FF2B5EF4-FFF2-40B4-BE49-F238E27FC236}">
                <a16:creationId xmlns:a16="http://schemas.microsoft.com/office/drawing/2014/main" id="{BA53269A-DE6E-462C-B2A4-C955C0118C73}"/>
              </a:ext>
            </a:extLst>
          </p:cNvPr>
          <p:cNvSpPr txBox="1"/>
          <p:nvPr/>
        </p:nvSpPr>
        <p:spPr>
          <a:xfrm>
            <a:off x="322815" y="18196866"/>
            <a:ext cx="8115200" cy="830997"/>
          </a:xfrm>
          <a:prstGeom prst="rect">
            <a:avLst/>
          </a:prstGeom>
          <a:noFill/>
        </p:spPr>
        <p:txBody>
          <a:bodyPr wrap="square" rtlCol="0">
            <a:spAutoFit/>
          </a:bodyPr>
          <a:lstStyle/>
          <a:p>
            <a:r>
              <a:rPr lang="en-US" sz="2400" dirty="0">
                <a:latin typeface="+mn-lt"/>
              </a:rPr>
              <a:t>Fig. 1. Velocity flow is greatest in the middle and at the top of the stream.</a:t>
            </a:r>
          </a:p>
        </p:txBody>
      </p:sp>
      <p:pic>
        <p:nvPicPr>
          <p:cNvPr id="56" name="Picture 2" descr="Characteristics of streamflow">
            <a:extLst>
              <a:ext uri="{FF2B5EF4-FFF2-40B4-BE49-F238E27FC236}">
                <a16:creationId xmlns:a16="http://schemas.microsoft.com/office/drawing/2014/main" id="{B4FF277E-EB5C-46C6-B2DA-F14C1CAB9F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0610" t="6559" b="38239"/>
          <a:stretch/>
        </p:blipFill>
        <p:spPr bwMode="auto">
          <a:xfrm>
            <a:off x="26705657" y="2981681"/>
            <a:ext cx="5155526" cy="321424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4EE60B1-C1FB-4B83-A9EC-0E4196592DD8}"/>
              </a:ext>
            </a:extLst>
          </p:cNvPr>
          <p:cNvSpPr txBox="1"/>
          <p:nvPr/>
        </p:nvSpPr>
        <p:spPr>
          <a:xfrm>
            <a:off x="32385000" y="3072793"/>
            <a:ext cx="3475587" cy="2123658"/>
          </a:xfrm>
          <a:prstGeom prst="rect">
            <a:avLst/>
          </a:prstGeom>
          <a:noFill/>
        </p:spPr>
        <p:txBody>
          <a:bodyPr wrap="square" rtlCol="0">
            <a:spAutoFit/>
          </a:bodyPr>
          <a:lstStyle/>
          <a:p>
            <a:r>
              <a:rPr lang="en-US" sz="2200" dirty="0">
                <a:latin typeface="+mn-lt"/>
              </a:rPr>
              <a:t>Fig. 3. The cross-sectional area and average velocity  of a stream can change in short distances, but the volume of water passing through cross section remains the same.</a:t>
            </a:r>
          </a:p>
        </p:txBody>
      </p:sp>
      <p:pic>
        <p:nvPicPr>
          <p:cNvPr id="58" name="Picture 57" descr="A picture containing outdoor, tree, animal, grass&#10;&#10;Description automatically generated">
            <a:extLst>
              <a:ext uri="{FF2B5EF4-FFF2-40B4-BE49-F238E27FC236}">
                <a16:creationId xmlns:a16="http://schemas.microsoft.com/office/drawing/2014/main" id="{87B7C037-6A34-4681-A993-ABC9A3AB1160}"/>
              </a:ext>
            </a:extLst>
          </p:cNvPr>
          <p:cNvPicPr>
            <a:picLocks noChangeAspect="1"/>
          </p:cNvPicPr>
          <p:nvPr/>
        </p:nvPicPr>
        <p:blipFill>
          <a:blip r:embed="rId11"/>
          <a:stretch>
            <a:fillRect/>
          </a:stretch>
        </p:blipFill>
        <p:spPr>
          <a:xfrm rot="16200000">
            <a:off x="27593309" y="14909929"/>
            <a:ext cx="3976025" cy="2982020"/>
          </a:xfrm>
          <a:prstGeom prst="rect">
            <a:avLst/>
          </a:prstGeom>
        </p:spPr>
      </p:pic>
      <p:sp>
        <p:nvSpPr>
          <p:cNvPr id="63" name="Text Box 118">
            <a:extLst>
              <a:ext uri="{FF2B5EF4-FFF2-40B4-BE49-F238E27FC236}">
                <a16:creationId xmlns:a16="http://schemas.microsoft.com/office/drawing/2014/main" id="{C215D778-B2C5-4C28-8BD5-0515D803CC35}"/>
              </a:ext>
            </a:extLst>
          </p:cNvPr>
          <p:cNvSpPr txBox="1">
            <a:spLocks noChangeArrowheads="1"/>
          </p:cNvSpPr>
          <p:nvPr/>
        </p:nvSpPr>
        <p:spPr bwMode="auto">
          <a:xfrm>
            <a:off x="12621053" y="6425473"/>
            <a:ext cx="2041557" cy="635241"/>
          </a:xfrm>
          <a:prstGeom prst="rect">
            <a:avLst/>
          </a:prstGeom>
          <a:noFill/>
          <a:ln w="9525">
            <a:noFill/>
            <a:miter lim="800000"/>
            <a:headEnd/>
            <a:tailEnd/>
          </a:ln>
          <a:effectLst/>
        </p:spPr>
        <p:txBody>
          <a:bodyPr wrap="none" lIns="228600" tIns="228600" rIns="228600" bIns="228600" anchor="ctr" anchorCtr="1"/>
          <a:lstStyle/>
          <a:p>
            <a:pPr defTabSz="4389438"/>
            <a:r>
              <a:rPr lang="en-US" sz="4800" dirty="0">
                <a:latin typeface="Impact" pitchFamily="34" charset="0"/>
              </a:rPr>
              <a:t>Data Analysis</a:t>
            </a:r>
          </a:p>
        </p:txBody>
      </p:sp>
      <p:pic>
        <p:nvPicPr>
          <p:cNvPr id="69" name="Picture 68" descr="A group of people sitting at a picnic table&#10;&#10;Description automatically generated">
            <a:extLst>
              <a:ext uri="{FF2B5EF4-FFF2-40B4-BE49-F238E27FC236}">
                <a16:creationId xmlns:a16="http://schemas.microsoft.com/office/drawing/2014/main" id="{867DA8D1-5829-4B72-AB53-3E260159F523}"/>
              </a:ext>
            </a:extLst>
          </p:cNvPr>
          <p:cNvPicPr>
            <a:picLocks noChangeAspect="1"/>
          </p:cNvPicPr>
          <p:nvPr/>
        </p:nvPicPr>
        <p:blipFill rotWithShape="1">
          <a:blip r:embed="rId12"/>
          <a:srcRect l="12530" t="2225" b="-1"/>
          <a:stretch/>
        </p:blipFill>
        <p:spPr>
          <a:xfrm>
            <a:off x="22619842" y="12790195"/>
            <a:ext cx="3723593" cy="3123448"/>
          </a:xfrm>
          <a:prstGeom prst="rect">
            <a:avLst/>
          </a:prstGeom>
        </p:spPr>
      </p:pic>
      <p:sp>
        <p:nvSpPr>
          <p:cNvPr id="71" name="TextBox 70">
            <a:extLst>
              <a:ext uri="{FF2B5EF4-FFF2-40B4-BE49-F238E27FC236}">
                <a16:creationId xmlns:a16="http://schemas.microsoft.com/office/drawing/2014/main" id="{53924E05-FF2B-4E59-A800-C448ECA362BF}"/>
              </a:ext>
            </a:extLst>
          </p:cNvPr>
          <p:cNvSpPr txBox="1"/>
          <p:nvPr/>
        </p:nvSpPr>
        <p:spPr>
          <a:xfrm>
            <a:off x="12173666" y="14383459"/>
            <a:ext cx="9372600" cy="430887"/>
          </a:xfrm>
          <a:prstGeom prst="rect">
            <a:avLst/>
          </a:prstGeom>
          <a:noFill/>
        </p:spPr>
        <p:txBody>
          <a:bodyPr wrap="square" rtlCol="0">
            <a:spAutoFit/>
          </a:bodyPr>
          <a:lstStyle/>
          <a:p>
            <a:r>
              <a:rPr lang="en-US" sz="2200" dirty="0"/>
              <a:t>Fig. 2. The steeper slopes discharge velocity is greater then gentler slope.</a:t>
            </a:r>
          </a:p>
        </p:txBody>
      </p:sp>
      <p:sp>
        <p:nvSpPr>
          <p:cNvPr id="5" name="Text Box 118"/>
          <p:cNvSpPr txBox="1">
            <a:spLocks noChangeArrowheads="1"/>
          </p:cNvSpPr>
          <p:nvPr/>
        </p:nvSpPr>
        <p:spPr bwMode="auto">
          <a:xfrm>
            <a:off x="291067" y="7162800"/>
            <a:ext cx="3755545" cy="875175"/>
          </a:xfrm>
          <a:prstGeom prst="rect">
            <a:avLst/>
          </a:prstGeom>
          <a:noFill/>
          <a:ln w="9525">
            <a:noFill/>
            <a:miter lim="800000"/>
            <a:headEnd/>
            <a:tailEnd/>
          </a:ln>
          <a:effectLst/>
        </p:spPr>
        <p:txBody>
          <a:bodyPr wrap="none" lIns="228600" tIns="228600" rIns="228600" bIns="228600" anchor="ctr" anchorCtr="1"/>
          <a:lstStyle/>
          <a:p>
            <a:pPr defTabSz="4389438"/>
            <a:r>
              <a:rPr lang="en-US" sz="4800" dirty="0">
                <a:latin typeface="Impact" pitchFamily="34" charset="0"/>
              </a:rPr>
              <a:t>Introduction</a:t>
            </a:r>
          </a:p>
        </p:txBody>
      </p:sp>
      <p:sp>
        <p:nvSpPr>
          <p:cNvPr id="36" name="TextBox 35">
            <a:extLst>
              <a:ext uri="{FF2B5EF4-FFF2-40B4-BE49-F238E27FC236}">
                <a16:creationId xmlns:a16="http://schemas.microsoft.com/office/drawing/2014/main" id="{BA53269A-DE6E-462C-B2A4-C955C0118C73}"/>
              </a:ext>
            </a:extLst>
          </p:cNvPr>
          <p:cNvSpPr txBox="1"/>
          <p:nvPr/>
        </p:nvSpPr>
        <p:spPr>
          <a:xfrm>
            <a:off x="26981727" y="18503337"/>
            <a:ext cx="9168386" cy="461665"/>
          </a:xfrm>
          <a:prstGeom prst="rect">
            <a:avLst/>
          </a:prstGeom>
          <a:noFill/>
        </p:spPr>
        <p:txBody>
          <a:bodyPr wrap="square" rtlCol="0">
            <a:spAutoFit/>
          </a:bodyPr>
          <a:lstStyle/>
          <a:p>
            <a:r>
              <a:rPr lang="en-US" sz="2400" dirty="0">
                <a:latin typeface="+mn-lt"/>
              </a:rPr>
              <a:t>Steep channel cross section (Left) Gentle channel cross section (right)</a:t>
            </a:r>
          </a:p>
        </p:txBody>
      </p:sp>
      <p:graphicFrame>
        <p:nvGraphicFramePr>
          <p:cNvPr id="61" name="Chart 60">
            <a:extLst>
              <a:ext uri="{FF2B5EF4-FFF2-40B4-BE49-F238E27FC236}">
                <a16:creationId xmlns:a16="http://schemas.microsoft.com/office/drawing/2014/main" id="{564A09AD-C59C-4110-BA76-4303183E843C}"/>
              </a:ext>
            </a:extLst>
          </p:cNvPr>
          <p:cNvGraphicFramePr>
            <a:graphicFrameLocks/>
          </p:cNvGraphicFramePr>
          <p:nvPr>
            <p:extLst>
              <p:ext uri="{D42A27DB-BD31-4B8C-83A1-F6EECF244321}">
                <p14:modId xmlns:p14="http://schemas.microsoft.com/office/powerpoint/2010/main" val="2458520533"/>
              </p:ext>
            </p:extLst>
          </p:nvPr>
        </p:nvGraphicFramePr>
        <p:xfrm>
          <a:off x="11708408" y="7318466"/>
          <a:ext cx="11387173" cy="7005744"/>
        </p:xfrm>
        <a:graphic>
          <a:graphicData uri="http://schemas.openxmlformats.org/drawingml/2006/chart">
            <c:chart xmlns:c="http://schemas.openxmlformats.org/drawingml/2006/chart" xmlns:r="http://schemas.openxmlformats.org/officeDocument/2006/relationships" r:id="rId13"/>
          </a:graphicData>
        </a:graphic>
      </p:graphicFrame>
      <p:pic>
        <p:nvPicPr>
          <p:cNvPr id="46" name="Picture 2" descr="Characteristics of streamflow">
            <a:extLst>
              <a:ext uri="{FF2B5EF4-FFF2-40B4-BE49-F238E27FC236}">
                <a16:creationId xmlns:a16="http://schemas.microsoft.com/office/drawing/2014/main" id="{E3213DB0-8BEC-48DE-B4AE-EE049184C53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203" r="55792" b="12550"/>
          <a:stretch/>
        </p:blipFill>
        <p:spPr bwMode="auto">
          <a:xfrm>
            <a:off x="235853" y="14729430"/>
            <a:ext cx="8521665" cy="346743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A person standing on a rock&#10;&#10;Description automatically generated">
            <a:extLst>
              <a:ext uri="{FF2B5EF4-FFF2-40B4-BE49-F238E27FC236}">
                <a16:creationId xmlns:a16="http://schemas.microsoft.com/office/drawing/2014/main" id="{234AA267-55BE-44E2-A1EB-4EF0AD24B58C}"/>
              </a:ext>
            </a:extLst>
          </p:cNvPr>
          <p:cNvPicPr>
            <a:picLocks noChangeAspect="1"/>
          </p:cNvPicPr>
          <p:nvPr/>
        </p:nvPicPr>
        <p:blipFill>
          <a:blip r:embed="rId14"/>
          <a:stretch>
            <a:fillRect/>
          </a:stretch>
        </p:blipFill>
        <p:spPr>
          <a:xfrm>
            <a:off x="8497750" y="14570913"/>
            <a:ext cx="2870584" cy="3826037"/>
          </a:xfrm>
          <a:prstGeom prst="rect">
            <a:avLst/>
          </a:prstGeom>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475</Words>
  <Application>Microsoft Office PowerPoint</Application>
  <PresentationFormat>Custom</PresentationFormat>
  <Paragraphs>29</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Franklin Gothic Book</vt:lpstr>
      <vt:lpstr>Franklin Gothic Demi Cond</vt:lpstr>
      <vt:lpstr>Impact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cassia barnard</dc:creator>
  <cp:lastModifiedBy>cassia barnard</cp:lastModifiedBy>
  <cp:revision>49</cp:revision>
  <cp:lastPrinted>2019-04-10T19:27:51Z</cp:lastPrinted>
  <dcterms:created xsi:type="dcterms:W3CDTF">2019-04-09T22:52:27Z</dcterms:created>
  <dcterms:modified xsi:type="dcterms:W3CDTF">2019-04-16T16:35:00Z</dcterms:modified>
</cp:coreProperties>
</file>